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 id="2147483668" r:id="rId4"/>
    <p:sldMasterId id="2147483685" r:id="rId5"/>
    <p:sldMasterId id="2147483702" r:id="rId6"/>
    <p:sldMasterId id="2147483719" r:id="rId7"/>
    <p:sldMasterId id="2147483736" r:id="rId8"/>
    <p:sldMasterId id="2147483753" r:id="rId9"/>
  </p:sldMasterIdLst>
  <p:notesMasterIdLst>
    <p:notesMasterId r:id="rId43"/>
  </p:notesMasterIdLst>
  <p:handoutMasterIdLst>
    <p:handoutMasterId r:id="rId48"/>
  </p:handoutMasterIdLst>
  <p:sldIdLst>
    <p:sldId id="259" r:id="rId10"/>
    <p:sldId id="262" r:id="rId11"/>
    <p:sldId id="261" r:id="rId12"/>
    <p:sldId id="1726" r:id="rId13"/>
    <p:sldId id="1727" r:id="rId14"/>
    <p:sldId id="1729" r:id="rId15"/>
    <p:sldId id="1728" r:id="rId16"/>
    <p:sldId id="269" r:id="rId17"/>
    <p:sldId id="1730" r:id="rId18"/>
    <p:sldId id="1746" r:id="rId19"/>
    <p:sldId id="1731" r:id="rId20"/>
    <p:sldId id="1732" r:id="rId21"/>
    <p:sldId id="1733" r:id="rId22"/>
    <p:sldId id="1734" r:id="rId23"/>
    <p:sldId id="1724" r:id="rId24"/>
    <p:sldId id="1740" r:id="rId25"/>
    <p:sldId id="1743" r:id="rId26"/>
    <p:sldId id="1745" r:id="rId27"/>
    <p:sldId id="1744" r:id="rId28"/>
    <p:sldId id="1748" r:id="rId29"/>
    <p:sldId id="1790" r:id="rId30"/>
    <p:sldId id="1751" r:id="rId31"/>
    <p:sldId id="1753" r:id="rId32"/>
    <p:sldId id="1776" r:id="rId33"/>
    <p:sldId id="1777" r:id="rId34"/>
    <p:sldId id="1761" r:id="rId35"/>
    <p:sldId id="1762" r:id="rId36"/>
    <p:sldId id="1747" r:id="rId37"/>
    <p:sldId id="1754" r:id="rId38"/>
    <p:sldId id="1755" r:id="rId39"/>
    <p:sldId id="1756" r:id="rId40"/>
    <p:sldId id="1757" r:id="rId41"/>
    <p:sldId id="1758" r:id="rId42"/>
    <p:sldId id="1759" r:id="rId44"/>
    <p:sldId id="1725" r:id="rId45"/>
    <p:sldId id="1763" r:id="rId46"/>
    <p:sldId id="260" r:id="rId47"/>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59"/>
          </p14:sldIdLst>
        </p14:section>
        <p14:section name="目录与章节过渡" id="{847108E3-22F3-4CD9-A82A-834291DC17F4}">
          <p14:sldIdLst>
            <p14:sldId id="262"/>
            <p14:sldId id="261"/>
            <p14:sldId id="1726"/>
            <p14:sldId id="1727"/>
            <p14:sldId id="1729"/>
            <p14:sldId id="1728"/>
            <p14:sldId id="269"/>
            <p14:sldId id="1730"/>
            <p14:sldId id="1746"/>
            <p14:sldId id="1731"/>
            <p14:sldId id="1732"/>
            <p14:sldId id="1733"/>
            <p14:sldId id="1734"/>
            <p14:sldId id="1724"/>
            <p14:sldId id="1740"/>
            <p14:sldId id="1743"/>
            <p14:sldId id="1745"/>
            <p14:sldId id="1744"/>
            <p14:sldId id="1748"/>
            <p14:sldId id="1790"/>
            <p14:sldId id="1751"/>
            <p14:sldId id="1753"/>
            <p14:sldId id="1776"/>
            <p14:sldId id="1777"/>
            <p14:sldId id="1761"/>
            <p14:sldId id="1762"/>
            <p14:sldId id="1747"/>
            <p14:sldId id="1754"/>
            <p14:sldId id="1755"/>
            <p14:sldId id="1756"/>
            <p14:sldId id="1757"/>
            <p14:sldId id="1758"/>
            <p14:sldId id="1759"/>
            <p14:sldId id="1725"/>
            <p14:sldId id="1763"/>
          </p14:sldIdLst>
        </p14:section>
        <p14:section name="封底" id="{843E591D-6EE2-4691-951C-C0C689F22170}">
          <p14:sldIdLst>
            <p14:sldId id="26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5" autoAdjust="0"/>
    <p:restoredTop sz="94289" autoAdjust="0"/>
  </p:normalViewPr>
  <p:slideViewPr>
    <p:cSldViewPr snapToGrid="0" showGuides="1">
      <p:cViewPr>
        <p:scale>
          <a:sx n="70" d="100"/>
          <a:sy n="70" d="100"/>
        </p:scale>
        <p:origin x="960" y="828"/>
      </p:cViewPr>
      <p:guideLst>
        <p:guide pos="3896"/>
        <p:guide orient="horz" pos="968"/>
        <p:guide orient="horz" pos="1615"/>
        <p:guide orient="horz" pos="3104"/>
        <p:guide pos="2121"/>
        <p:guide pos="4138"/>
        <p:guide pos="5994"/>
        <p:guide pos="5367"/>
        <p:guide pos="228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2" Type="http://schemas.openxmlformats.org/officeDocument/2006/relationships/tags" Target="tags/tag11.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Master" Target="slideMasters/slideMaster4.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37.xml"/><Relationship Id="rId46" Type="http://schemas.openxmlformats.org/officeDocument/2006/relationships/slide" Target="slides/slide36.xml"/><Relationship Id="rId45" Type="http://schemas.openxmlformats.org/officeDocument/2006/relationships/slide" Target="slides/slide35.xml"/><Relationship Id="rId44" Type="http://schemas.openxmlformats.org/officeDocument/2006/relationships/slide" Target="slides/slide34.xml"/><Relationship Id="rId43" Type="http://schemas.openxmlformats.org/officeDocument/2006/relationships/notesMaster" Target="notesMasters/notesMaster1.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slide" Target="slides/slide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前两个略过</a:t>
            </a:r>
            <a:endParaRPr lang="zh-CN" altLang="en-US"/>
          </a:p>
          <a:p>
            <a:r>
              <a:rPr lang="zh-CN" altLang="en-US"/>
              <a:t>待完成请求信息表是存储水印请求的表格，原因一是防止高并发的数据导致模型水印来不及处理。特点是加入以时间戳和其他信息产生的</a:t>
            </a:r>
            <a:r>
              <a:rPr lang="en-US" altLang="zh-CN"/>
              <a:t>MD5hash</a:t>
            </a:r>
            <a:r>
              <a:rPr lang="zh-CN" altLang="en-US"/>
              <a:t>值和用户名以其作为主键，这样在同一个用户上传多份文件的时候可以作区分。</a:t>
            </a:r>
            <a:endParaRPr lang="zh-CN" altLang="en-US"/>
          </a:p>
          <a:p>
            <a:r>
              <a:rPr lang="zh-CN" altLang="en-US"/>
              <a:t>认证记录表和认证数据表</a:t>
            </a:r>
            <a:r>
              <a:rPr lang="en-US" altLang="zh-CN"/>
              <a:t>type</a:t>
            </a:r>
            <a:r>
              <a:rPr lang="zh-CN" altLang="en-US"/>
              <a:t>和待完成表是类似的。认证记录就是完成之后信息会从待完成表删除中写入记录表，起一个防抵赖的作用。数据表主要是存储用户上传的文件，目前是只能使用</a:t>
            </a:r>
            <a:r>
              <a:rPr lang="en-US" altLang="zh-CN"/>
              <a:t>zip</a:t>
            </a:r>
            <a:r>
              <a:rPr lang="zh-CN" altLang="en-US"/>
              <a:t>格式的</a:t>
            </a:r>
            <a:endParaRPr lang="zh-CN" altLang="en-US"/>
          </a:p>
          <a:p>
            <a:r>
              <a:rPr lang="zh-CN" altLang="en-US"/>
              <a:t>推荐水印算法表，是因为写了个推荐的功能，其实不是什么智能推荐，就是根据模型的类型，然后去这个表中查找，最后在用户要选择水印算法的时候推荐相应的算法名</a:t>
            </a:r>
            <a:endParaRPr lang="zh-CN" altLang="en-US"/>
          </a:p>
          <a:p>
            <a:r>
              <a:rPr lang="zh-CN" altLang="en-US"/>
              <a:t>水印算法表，这里就是我们实现的几种模型水印算法，具体的算法会有后续的同学来讲解</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7" Type="http://schemas.openxmlformats.org/officeDocument/2006/relationships/theme" Target="../theme/theme3.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7" Type="http://schemas.openxmlformats.org/officeDocument/2006/relationships/theme" Target="../theme/theme4.xml"/><Relationship Id="rId16" Type="http://schemas.openxmlformats.org/officeDocument/2006/relationships/slideLayout" Target="../slideLayouts/slideLayout50.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 Type="http://schemas.openxmlformats.org/officeDocument/2006/relationships/slideLayout" Target="../slideLayouts/slideLayout52.xml"/><Relationship Id="rId17" Type="http://schemas.openxmlformats.org/officeDocument/2006/relationships/theme" Target="../theme/theme5.xml"/><Relationship Id="rId16" Type="http://schemas.openxmlformats.org/officeDocument/2006/relationships/slideLayout" Target="../slideLayouts/slideLayout66.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7" Type="http://schemas.openxmlformats.org/officeDocument/2006/relationships/theme" Target="../theme/theme6.xml"/><Relationship Id="rId16" Type="http://schemas.openxmlformats.org/officeDocument/2006/relationships/slideLayout" Target="../slideLayouts/slideLayout82.xml"/><Relationship Id="rId15" Type="http://schemas.openxmlformats.org/officeDocument/2006/relationships/slideLayout" Target="../slideLayouts/slideLayout81.xml"/><Relationship Id="rId14" Type="http://schemas.openxmlformats.org/officeDocument/2006/relationships/slideLayout" Target="../slideLayouts/slideLayout80.xml"/><Relationship Id="rId13" Type="http://schemas.openxmlformats.org/officeDocument/2006/relationships/slideLayout" Target="../slideLayouts/slideLayout79.xml"/><Relationship Id="rId12" Type="http://schemas.openxmlformats.org/officeDocument/2006/relationships/slideLayout" Target="../slideLayouts/slideLayout78.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91.xml"/><Relationship Id="rId8" Type="http://schemas.openxmlformats.org/officeDocument/2006/relationships/slideLayout" Target="../slideLayouts/slideLayout90.xml"/><Relationship Id="rId7" Type="http://schemas.openxmlformats.org/officeDocument/2006/relationships/slideLayout" Target="../slideLayouts/slideLayout89.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3" Type="http://schemas.openxmlformats.org/officeDocument/2006/relationships/slideLayout" Target="../slideLayouts/slideLayout85.xml"/><Relationship Id="rId2" Type="http://schemas.openxmlformats.org/officeDocument/2006/relationships/slideLayout" Target="../slideLayouts/slideLayout84.xml"/><Relationship Id="rId17" Type="http://schemas.openxmlformats.org/officeDocument/2006/relationships/theme" Target="../theme/theme7.xml"/><Relationship Id="rId16" Type="http://schemas.openxmlformats.org/officeDocument/2006/relationships/slideLayout" Target="../slideLayouts/slideLayout98.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07.xml"/><Relationship Id="rId8" Type="http://schemas.openxmlformats.org/officeDocument/2006/relationships/slideLayout" Target="../slideLayouts/slideLayout106.xml"/><Relationship Id="rId7" Type="http://schemas.openxmlformats.org/officeDocument/2006/relationships/slideLayout" Target="../slideLayouts/slideLayout105.xml"/><Relationship Id="rId6" Type="http://schemas.openxmlformats.org/officeDocument/2006/relationships/slideLayout" Target="../slideLayouts/slideLayout104.xml"/><Relationship Id="rId5" Type="http://schemas.openxmlformats.org/officeDocument/2006/relationships/slideLayout" Target="../slideLayouts/slideLayout103.xml"/><Relationship Id="rId4" Type="http://schemas.openxmlformats.org/officeDocument/2006/relationships/slideLayout" Target="../slideLayouts/slideLayout102.xml"/><Relationship Id="rId3" Type="http://schemas.openxmlformats.org/officeDocument/2006/relationships/slideLayout" Target="../slideLayouts/slideLayout101.xml"/><Relationship Id="rId2" Type="http://schemas.openxmlformats.org/officeDocument/2006/relationships/slideLayout" Target="../slideLayouts/slideLayout100.xml"/><Relationship Id="rId17" Type="http://schemas.openxmlformats.org/officeDocument/2006/relationships/theme" Target="../theme/theme8.xml"/><Relationship Id="rId16" Type="http://schemas.openxmlformats.org/officeDocument/2006/relationships/slideLayout" Target="../slideLayouts/slideLayout114.xml"/><Relationship Id="rId15" Type="http://schemas.openxmlformats.org/officeDocument/2006/relationships/slideLayout" Target="../slideLayouts/slideLayout113.xml"/><Relationship Id="rId14" Type="http://schemas.openxmlformats.org/officeDocument/2006/relationships/slideLayout" Target="../slideLayouts/slideLayout112.xml"/><Relationship Id="rId13" Type="http://schemas.openxmlformats.org/officeDocument/2006/relationships/slideLayout" Target="../slideLayouts/slideLayout111.xml"/><Relationship Id="rId12" Type="http://schemas.openxmlformats.org/officeDocument/2006/relationships/slideLayout" Target="../slideLayouts/slideLayout110.xml"/><Relationship Id="rId11" Type="http://schemas.openxmlformats.org/officeDocument/2006/relationships/slideLayout" Target="../slideLayouts/slideLayout109.xml"/><Relationship Id="rId10" Type="http://schemas.openxmlformats.org/officeDocument/2006/relationships/slideLayout" Target="../slideLayouts/slideLayout108.xml"/><Relationship Id="rId1"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8.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image" Target="../media/image2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8.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8.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8.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image" Target="../media/image36.png"/><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0.xml"/><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6.xml"/><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08.xml"/><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image" Target="../media/image39.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6.xml"/><Relationship Id="rId1"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6.xml"/><Relationship Id="rId2" Type="http://schemas.openxmlformats.org/officeDocument/2006/relationships/image" Target="../media/image44.png"/><Relationship Id="rId1" Type="http://schemas.openxmlformats.org/officeDocument/2006/relationships/image" Target="../media/image4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76.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6.xml"/><Relationship Id="rId1" Type="http://schemas.openxmlformats.org/officeDocument/2006/relationships/tags" Target="../tags/tag9.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7.png"/><Relationship Id="rId1"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0.xml"/><Relationship Id="rId1"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jpe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92.xml"/><Relationship Id="rId4" Type="http://schemas.openxmlformats.org/officeDocument/2006/relationships/image" Target="../media/image50.png"/><Relationship Id="rId3" Type="http://schemas.openxmlformats.org/officeDocument/2006/relationships/tags" Target="../tags/tag10.xml"/><Relationship Id="rId2" Type="http://schemas.microsoft.com/office/2007/relationships/media" Target="../media/media1.mp4"/><Relationship Id="rId1" Type="http://schemas.openxmlformats.org/officeDocument/2006/relationships/video" Target="../media/media1.mp4"/></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tags" Target="../tags/tag3.xml"/><Relationship Id="rId4" Type="http://schemas.openxmlformats.org/officeDocument/2006/relationships/image" Target="../media/image17.jpeg"/><Relationship Id="rId3" Type="http://schemas.openxmlformats.org/officeDocument/2006/relationships/tags" Target="../tags/tag2.xml"/><Relationship Id="rId2" Type="http://schemas.openxmlformats.org/officeDocument/2006/relationships/image" Target="../media/image16.jpe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61365" y="2130425"/>
            <a:ext cx="10669270" cy="1061085"/>
          </a:xfrm>
        </p:spPr>
        <p:txBody>
          <a:bodyPr/>
          <a:lstStyle/>
          <a:p>
            <a:r>
              <a:rPr lang="zh-CN" altLang="en-US" sz="4800" dirty="0">
                <a:sym typeface="+mn-ea"/>
              </a:rPr>
              <a:t>深度</a:t>
            </a:r>
            <a:r>
              <a:rPr lang="zh-CN" altLang="en-US" sz="4800" dirty="0">
                <a:sym typeface="+mn-ea"/>
              </a:rPr>
              <a:t>学习模型版权保护平台</a:t>
            </a:r>
            <a:endParaRPr lang="zh-CN" altLang="en-US" sz="4800" dirty="0">
              <a:sym typeface="+mn-ea"/>
            </a:endParaRPr>
          </a:p>
        </p:txBody>
      </p:sp>
      <p:sp>
        <p:nvSpPr>
          <p:cNvPr id="3" name="内容占位符 2"/>
          <p:cNvSpPr>
            <a:spLocks noGrp="1"/>
          </p:cNvSpPr>
          <p:nvPr>
            <p:ph sz="quarter" idx="10"/>
          </p:nvPr>
        </p:nvSpPr>
        <p:spPr>
          <a:xfrm>
            <a:off x="4644345" y="5837639"/>
            <a:ext cx="2903311" cy="454025"/>
          </a:xfrm>
        </p:spPr>
        <p:txBody>
          <a:bodyPr/>
          <a:lstStyle/>
          <a:p>
            <a:fld id="{045CE301-1C36-4793-AA14-14B8D1577BED}" type="datetime2">
              <a:rPr lang="zh-CN" altLang="en-US" smtClean="0"/>
            </a:fld>
            <a:endParaRPr lang="zh-CN" altLang="en-US" dirty="0"/>
          </a:p>
        </p:txBody>
      </p:sp>
      <p:sp>
        <p:nvSpPr>
          <p:cNvPr id="10" name="文本占位符 9"/>
          <p:cNvSpPr>
            <a:spLocks noGrp="1"/>
          </p:cNvSpPr>
          <p:nvPr>
            <p:ph type="body" sz="quarter" idx="11"/>
          </p:nvPr>
        </p:nvSpPr>
        <p:spPr>
          <a:xfrm>
            <a:off x="3388995" y="3723640"/>
            <a:ext cx="5414010" cy="2021205"/>
          </a:xfrm>
        </p:spPr>
        <p:txBody>
          <a:bodyPr/>
          <a:lstStyle/>
          <a:p>
            <a:pPr algn="l"/>
            <a:r>
              <a:rPr lang="zh-CN" altLang="en-US" sz="2800" dirty="0"/>
              <a:t>组长：张卓萌</a:t>
            </a:r>
            <a:endParaRPr lang="zh-CN" altLang="en-US" sz="2800" dirty="0"/>
          </a:p>
          <a:p>
            <a:pPr algn="l"/>
            <a:r>
              <a:rPr lang="zh-CN" altLang="en-US" sz="2800" dirty="0"/>
              <a:t>成员：章杭炜</a:t>
            </a:r>
            <a:r>
              <a:rPr lang="en-US" altLang="zh-CN" sz="2800" dirty="0"/>
              <a:t> </a:t>
            </a:r>
            <a:r>
              <a:rPr lang="zh-CN" altLang="en-US" sz="2800" dirty="0"/>
              <a:t>李佳露</a:t>
            </a:r>
            <a:r>
              <a:rPr lang="en-US" altLang="zh-CN" sz="2800" dirty="0"/>
              <a:t> </a:t>
            </a:r>
            <a:r>
              <a:rPr lang="zh-CN" altLang="en-US" sz="2800" dirty="0"/>
              <a:t>罗书卿</a:t>
            </a:r>
            <a:endParaRPr lang="zh-CN" altLang="en-US" sz="2800" dirty="0"/>
          </a:p>
          <a:p>
            <a:pPr algn="l"/>
            <a:r>
              <a:rPr lang="en-US" altLang="zh-CN" sz="2800" dirty="0"/>
              <a:t>           </a:t>
            </a:r>
            <a:r>
              <a:rPr lang="zh-CN" altLang="en-US" sz="2800" dirty="0"/>
              <a:t>蔡锶维</a:t>
            </a:r>
            <a:r>
              <a:rPr lang="en-US" altLang="zh-CN" sz="2800" dirty="0"/>
              <a:t> </a:t>
            </a:r>
            <a:r>
              <a:rPr lang="zh-CN" altLang="en-US" sz="2800" dirty="0"/>
              <a:t>朱文骏</a:t>
            </a:r>
            <a:r>
              <a:rPr lang="en-US" altLang="zh-CN" sz="2800" dirty="0"/>
              <a:t> </a:t>
            </a:r>
            <a:r>
              <a:rPr lang="zh-CN" altLang="en-US" sz="2800" dirty="0">
                <a:sym typeface="+mn-ea"/>
              </a:rPr>
              <a:t>张昊</a:t>
            </a:r>
            <a:endParaRPr lang="en-US" altLang="zh-CN"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38874" y="2531408"/>
            <a:ext cx="5648325" cy="775349"/>
          </a:xfrm>
        </p:spPr>
        <p:txBody>
          <a:bodyPr/>
          <a:lstStyle/>
          <a:p>
            <a:r>
              <a:rPr lang="zh-CN" altLang="en-US" dirty="0"/>
              <a:t>协作</a:t>
            </a:r>
            <a:r>
              <a:rPr lang="zh-CN" altLang="en-US" dirty="0"/>
              <a:t>分工</a:t>
            </a:r>
            <a:endParaRPr lang="zh-CN" altLang="en-US" dirty="0"/>
          </a:p>
        </p:txBody>
      </p:sp>
      <p:sp>
        <p:nvSpPr>
          <p:cNvPr id="5" name="文本占位符 4"/>
          <p:cNvSpPr>
            <a:spLocks noGrp="1"/>
          </p:cNvSpPr>
          <p:nvPr>
            <p:ph type="body" sz="quarter" idx="11"/>
          </p:nvPr>
        </p:nvSpPr>
        <p:spPr>
          <a:xfrm>
            <a:off x="6238875" y="3883025"/>
            <a:ext cx="2992755" cy="1778635"/>
          </a:xfrm>
        </p:spPr>
        <p:txBody>
          <a:bodyPr/>
          <a:lstStyle/>
          <a:p>
            <a:pPr marL="342900" indent="-342900">
              <a:lnSpc>
                <a:spcPct val="150000"/>
              </a:lnSpc>
              <a:buFont typeface="Wingdings" panose="05000000000000000000" charset="0"/>
              <a:buChar char="Ø"/>
            </a:pPr>
            <a:r>
              <a:rPr lang="zh-CN" altLang="en-US" sz="3200" b="1" dirty="0"/>
              <a:t>人员分工</a:t>
            </a:r>
            <a:endParaRPr lang="zh-CN" altLang="en-US" sz="3200" b="1" dirty="0"/>
          </a:p>
          <a:p>
            <a:pPr marL="342900" indent="-342900" algn="just">
              <a:lnSpc>
                <a:spcPct val="150000"/>
              </a:lnSpc>
              <a:buClrTx/>
              <a:buSzTx/>
              <a:buFont typeface="Wingdings" panose="05000000000000000000" charset="0"/>
              <a:buChar char="Ø"/>
            </a:pPr>
            <a:r>
              <a:rPr lang="zh-CN" altLang="en-US" sz="3200" b="1" dirty="0">
                <a:solidFill>
                  <a:schemeClr val="accent1"/>
                </a:solidFill>
              </a:rPr>
              <a:t>开发协作</a:t>
            </a:r>
            <a:endParaRPr lang="zh-CN" altLang="en-US" sz="3200" b="1" dirty="0">
              <a:solidFill>
                <a:schemeClr val="accent1"/>
              </a:solidFill>
            </a:endParaRP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02</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6729" r="6729"/>
          <a:stretch>
            <a:fillRect/>
          </a:stretch>
        </p:blip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项目管理</a:t>
            </a:r>
            <a:endParaRPr lang="zh-CN" altLang="en-US" dirty="0"/>
          </a:p>
        </p:txBody>
      </p:sp>
      <p:sp>
        <p:nvSpPr>
          <p:cNvPr id="14" name="任意多边形: 形状 13"/>
          <p:cNvSpPr/>
          <p:nvPr/>
        </p:nvSpPr>
        <p:spPr>
          <a:xfrm>
            <a:off x="1550272"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1" name="平行四边形 30"/>
          <p:cNvSpPr/>
          <p:nvPr/>
        </p:nvSpPr>
        <p:spPr>
          <a:xfrm>
            <a:off x="1711613"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任意多边形: 形状 31"/>
          <p:cNvSpPr/>
          <p:nvPr/>
        </p:nvSpPr>
        <p:spPr>
          <a:xfrm>
            <a:off x="6426200"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3" name="平行四边形 32"/>
          <p:cNvSpPr/>
          <p:nvPr/>
        </p:nvSpPr>
        <p:spPr>
          <a:xfrm>
            <a:off x="6587541"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任意多边形: 形状 33"/>
          <p:cNvSpPr/>
          <p:nvPr/>
        </p:nvSpPr>
        <p:spPr>
          <a:xfrm>
            <a:off x="6426200" y="4024174"/>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5" name="平行四边形 34"/>
          <p:cNvSpPr/>
          <p:nvPr/>
        </p:nvSpPr>
        <p:spPr>
          <a:xfrm>
            <a:off x="6587541"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任意多边形: 形状 35"/>
          <p:cNvSpPr/>
          <p:nvPr/>
        </p:nvSpPr>
        <p:spPr>
          <a:xfrm>
            <a:off x="1550272" y="4024174"/>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7" name="平行四边形 36"/>
          <p:cNvSpPr/>
          <p:nvPr/>
        </p:nvSpPr>
        <p:spPr>
          <a:xfrm>
            <a:off x="1711613"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right-quote-sign_36811"/>
          <p:cNvSpPr>
            <a:spLocks noChangeAspect="1"/>
          </p:cNvSpPr>
          <p:nvPr/>
        </p:nvSpPr>
        <p:spPr bwMode="auto">
          <a:xfrm>
            <a:off x="5462083"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5" name="right-quote-sign_36811"/>
          <p:cNvSpPr>
            <a:spLocks noChangeAspect="1"/>
          </p:cNvSpPr>
          <p:nvPr/>
        </p:nvSpPr>
        <p:spPr bwMode="auto">
          <a:xfrm>
            <a:off x="5481133"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7" name="right-quote-sign_36811"/>
          <p:cNvSpPr>
            <a:spLocks noChangeAspect="1"/>
          </p:cNvSpPr>
          <p:nvPr/>
        </p:nvSpPr>
        <p:spPr bwMode="auto">
          <a:xfrm>
            <a:off x="10377379"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8" name="right-quote-sign_36811"/>
          <p:cNvSpPr>
            <a:spLocks noChangeAspect="1"/>
          </p:cNvSpPr>
          <p:nvPr/>
        </p:nvSpPr>
        <p:spPr bwMode="auto">
          <a:xfrm>
            <a:off x="10377379"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94128" y="4216244"/>
            <a:ext cx="2453006" cy="16353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32674" y="1842844"/>
            <a:ext cx="1848387" cy="138629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a:stretch>
            <a:fillRect/>
          </a:stretch>
        </p:blipFill>
        <p:spPr>
          <a:xfrm>
            <a:off x="1820423" y="1985181"/>
            <a:ext cx="3619814" cy="998307"/>
          </a:xfrm>
          <a:prstGeom prst="rect">
            <a:avLst/>
          </a:prstGeom>
        </p:spPr>
      </p:pic>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rcRect t="6457" b="6457"/>
          <a:stretch>
            <a:fillRect/>
          </a:stretch>
        </p:blipFill>
        <p:spPr>
          <a:xfrm>
            <a:off x="7525831" y="4178042"/>
            <a:ext cx="2017564" cy="17972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文档管理</a:t>
            </a:r>
            <a:endParaRPr lang="zh-CN" altLang="en-US" dirty="0"/>
          </a:p>
        </p:txBody>
      </p:sp>
      <p:sp>
        <p:nvSpPr>
          <p:cNvPr id="3" name="文本占位符 2"/>
          <p:cNvSpPr>
            <a:spLocks noGrp="1"/>
          </p:cNvSpPr>
          <p:nvPr>
            <p:ph type="body" sz="quarter" idx="12"/>
          </p:nvPr>
        </p:nvSpPr>
        <p:spPr>
          <a:xfrm>
            <a:off x="156837" y="774192"/>
            <a:ext cx="4151344" cy="419100"/>
          </a:xfrm>
        </p:spPr>
        <p:txBody>
          <a:bodyPr/>
          <a:lstStyle/>
          <a:p>
            <a:r>
              <a:rPr lang="zh-CN" altLang="en-US" b="1" dirty="0">
                <a:solidFill>
                  <a:schemeClr val="accent1"/>
                </a:solidFill>
              </a:rPr>
              <a:t>初步设计文档</a:t>
            </a:r>
            <a:endParaRPr lang="zh-CN" altLang="en-US" b="1" dirty="0">
              <a:solidFill>
                <a:schemeClr val="accent1"/>
              </a:solidFill>
            </a:endParaRPr>
          </a:p>
        </p:txBody>
      </p:sp>
      <p:sp>
        <p:nvSpPr>
          <p:cNvPr id="7" name="矩形: 圆角 6"/>
          <p:cNvSpPr/>
          <p:nvPr/>
        </p:nvSpPr>
        <p:spPr>
          <a:xfrm>
            <a:off x="367713"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546728"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圆角 23"/>
          <p:cNvSpPr/>
          <p:nvPr/>
        </p:nvSpPr>
        <p:spPr>
          <a:xfrm>
            <a:off x="4308181"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5" name="平行四边形 24"/>
          <p:cNvSpPr/>
          <p:nvPr/>
        </p:nvSpPr>
        <p:spPr>
          <a:xfrm>
            <a:off x="4487196"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p:cNvSpPr/>
          <p:nvPr/>
        </p:nvSpPr>
        <p:spPr>
          <a:xfrm>
            <a:off x="8248650"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7" name="平行四边形 26"/>
          <p:cNvSpPr/>
          <p:nvPr/>
        </p:nvSpPr>
        <p:spPr>
          <a:xfrm>
            <a:off x="8427665"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right-quote-sign_36811"/>
          <p:cNvSpPr>
            <a:spLocks noChangeAspect="1"/>
          </p:cNvSpPr>
          <p:nvPr/>
        </p:nvSpPr>
        <p:spPr bwMode="auto">
          <a:xfrm>
            <a:off x="115146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2" name="right-quote-sign_36811"/>
          <p:cNvSpPr>
            <a:spLocks noChangeAspect="1"/>
          </p:cNvSpPr>
          <p:nvPr/>
        </p:nvSpPr>
        <p:spPr bwMode="auto">
          <a:xfrm>
            <a:off x="757133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3" name="right-quote-sign_36811"/>
          <p:cNvSpPr>
            <a:spLocks noChangeAspect="1"/>
          </p:cNvSpPr>
          <p:nvPr/>
        </p:nvSpPr>
        <p:spPr bwMode="auto">
          <a:xfrm>
            <a:off x="36279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572" y="1296929"/>
            <a:ext cx="4119339" cy="5509615"/>
          </a:xfrm>
          <a:prstGeom prst="rect">
            <a:avLst/>
          </a:prstGeom>
        </p:spPr>
      </p:pic>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9877" y="1296930"/>
            <a:ext cx="4199042" cy="5322930"/>
          </a:xfrm>
          <a:prstGeom prst="rect">
            <a:avLst/>
          </a:prstGeom>
        </p:spPr>
      </p:pic>
      <p:pic>
        <p:nvPicPr>
          <p:cNvPr id="12" name="图片 11"/>
          <p:cNvPicPr>
            <a:picLocks noChangeAspect="1"/>
          </p:cNvPicPr>
          <p:nvPr/>
        </p:nvPicPr>
        <p:blipFill>
          <a:blip r:embed="rId3"/>
          <a:stretch>
            <a:fillRect/>
          </a:stretch>
        </p:blipFill>
        <p:spPr>
          <a:xfrm>
            <a:off x="8350173" y="1287502"/>
            <a:ext cx="3812255" cy="5396101"/>
          </a:xfrm>
          <a:prstGeom prst="rect">
            <a:avLst/>
          </a:prstGeom>
        </p:spPr>
      </p:pic>
      <p:sp>
        <p:nvSpPr>
          <p:cNvPr id="23" name="文本占位符 2"/>
          <p:cNvSpPr/>
          <p:nvPr/>
        </p:nvSpPr>
        <p:spPr>
          <a:xfrm>
            <a:off x="4308181" y="781980"/>
            <a:ext cx="4151344" cy="419100"/>
          </a:xfrm>
          <a:prstGeom prst="rect">
            <a:avLst/>
          </a:prstGeom>
        </p:spPr>
        <p:txBody>
          <a:bodyPr vert="horz" lIns="0" tIns="0" rIns="0" bIns="0" rtlCol="0" anchor="ctr">
            <a:normAutofit/>
          </a:bodyPr>
          <a:lstStyle/>
          <a:p>
            <a:pPr lvl="0" algn="l">
              <a:spcBef>
                <a:spcPts val="1000"/>
              </a:spcBef>
              <a:buClrTx/>
              <a:buSzTx/>
              <a:buFont typeface="Arial" panose="020B0604020202020204" pitchFamily="34" charset="0"/>
            </a:pPr>
            <a:r>
              <a:rPr lang="zh-CN" altLang="en-US" sz="2000" b="1" dirty="0">
                <a:solidFill>
                  <a:schemeClr val="accent1"/>
                </a:solidFill>
                <a:sym typeface="+mn-ea"/>
              </a:rPr>
              <a:t>前后端交流文档</a:t>
            </a:r>
            <a:endParaRPr lang="zh-CN" altLang="en-US" sz="2000" b="1" dirty="0">
              <a:solidFill>
                <a:schemeClr val="accent1"/>
              </a:solidFill>
              <a:sym typeface="+mn-ea"/>
            </a:endParaRPr>
          </a:p>
        </p:txBody>
      </p:sp>
      <p:sp>
        <p:nvSpPr>
          <p:cNvPr id="31" name="文本占位符 2"/>
          <p:cNvSpPr/>
          <p:nvPr/>
        </p:nvSpPr>
        <p:spPr>
          <a:xfrm>
            <a:off x="8547735" y="781685"/>
            <a:ext cx="2978150" cy="419100"/>
          </a:xfrm>
          <a:prstGeom prst="rect">
            <a:avLst/>
          </a:prstGeom>
        </p:spPr>
        <p:txBody>
          <a:bodyPr vert="horz" lIns="0" tIns="0" rIns="0" bIns="0" rtlCol="0" anchor="ctr">
            <a:normAutofit/>
          </a:bodyPr>
          <a:lstStyle/>
          <a:p>
            <a:pPr lvl="0" algn="l">
              <a:spcBef>
                <a:spcPts val="1000"/>
              </a:spcBef>
              <a:buClrTx/>
              <a:buSzTx/>
              <a:buFont typeface="Arial" panose="020B0604020202020204" pitchFamily="34" charset="0"/>
            </a:pPr>
            <a:r>
              <a:rPr lang="zh-CN" altLang="en-US" sz="2000" b="1" dirty="0">
                <a:solidFill>
                  <a:schemeClr val="accent1"/>
                </a:solidFill>
                <a:sym typeface="+mn-ea"/>
              </a:rPr>
              <a:t>汇报分工文档</a:t>
            </a:r>
            <a:endParaRPr lang="zh-CN" altLang="en-US" sz="2000" b="1" dirty="0">
              <a:solidFill>
                <a:schemeClr val="accent1"/>
              </a:solidFill>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日常交流</a:t>
            </a:r>
            <a:endParaRPr lang="zh-CN" altLang="en-US" dirty="0"/>
          </a:p>
        </p:txBody>
      </p:sp>
      <p:pic>
        <p:nvPicPr>
          <p:cNvPr id="7" name="图片 6"/>
          <p:cNvPicPr>
            <a:picLocks noChangeAspect="1"/>
          </p:cNvPicPr>
          <p:nvPr/>
        </p:nvPicPr>
        <p:blipFill>
          <a:blip r:embed="rId1"/>
          <a:stretch>
            <a:fillRect/>
          </a:stretch>
        </p:blipFill>
        <p:spPr>
          <a:xfrm>
            <a:off x="502007" y="836058"/>
            <a:ext cx="4740051" cy="472481"/>
          </a:xfrm>
          <a:prstGeom prst="rect">
            <a:avLst/>
          </a:prstGeom>
        </p:spPr>
      </p:pic>
      <p:pic>
        <p:nvPicPr>
          <p:cNvPr id="9" name="图片 8"/>
          <p:cNvPicPr>
            <a:picLocks noChangeAspect="1"/>
          </p:cNvPicPr>
          <p:nvPr/>
        </p:nvPicPr>
        <p:blipFill>
          <a:blip r:embed="rId2"/>
          <a:stretch>
            <a:fillRect/>
          </a:stretch>
        </p:blipFill>
        <p:spPr>
          <a:xfrm>
            <a:off x="502007" y="1502452"/>
            <a:ext cx="4701947" cy="2263336"/>
          </a:xfrm>
          <a:prstGeom prst="rect">
            <a:avLst/>
          </a:prstGeom>
        </p:spPr>
      </p:pic>
      <p:pic>
        <p:nvPicPr>
          <p:cNvPr id="11" name="图片 10"/>
          <p:cNvPicPr>
            <a:picLocks noChangeAspect="1"/>
          </p:cNvPicPr>
          <p:nvPr/>
        </p:nvPicPr>
        <p:blipFill>
          <a:blip r:embed="rId3"/>
          <a:stretch>
            <a:fillRect/>
          </a:stretch>
        </p:blipFill>
        <p:spPr>
          <a:xfrm>
            <a:off x="502007" y="3913521"/>
            <a:ext cx="4740051" cy="2377646"/>
          </a:xfrm>
          <a:prstGeom prst="rect">
            <a:avLst/>
          </a:prstGeom>
        </p:spPr>
      </p:pic>
      <p:pic>
        <p:nvPicPr>
          <p:cNvPr id="13" name="图片 12"/>
          <p:cNvPicPr>
            <a:picLocks noChangeAspect="1"/>
          </p:cNvPicPr>
          <p:nvPr/>
        </p:nvPicPr>
        <p:blipFill>
          <a:blip r:embed="rId4"/>
          <a:stretch>
            <a:fillRect/>
          </a:stretch>
        </p:blipFill>
        <p:spPr>
          <a:xfrm>
            <a:off x="5950700" y="836058"/>
            <a:ext cx="4740051" cy="2286198"/>
          </a:xfrm>
          <a:prstGeom prst="rect">
            <a:avLst/>
          </a:prstGeom>
        </p:spPr>
      </p:pic>
      <p:pic>
        <p:nvPicPr>
          <p:cNvPr id="15" name="图片 14"/>
          <p:cNvPicPr>
            <a:picLocks noChangeAspect="1"/>
          </p:cNvPicPr>
          <p:nvPr/>
        </p:nvPicPr>
        <p:blipFill>
          <a:blip r:embed="rId5"/>
          <a:stretch>
            <a:fillRect/>
          </a:stretch>
        </p:blipFill>
        <p:spPr>
          <a:xfrm>
            <a:off x="5950700" y="3433493"/>
            <a:ext cx="4938188" cy="230143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版本管理</a:t>
            </a:r>
            <a:endParaRPr lang="zh-CN" altLang="en-US" dirty="0"/>
          </a:p>
        </p:txBody>
      </p:sp>
      <p:sp>
        <p:nvSpPr>
          <p:cNvPr id="3" name="文本占位符 2"/>
          <p:cNvSpPr>
            <a:spLocks noGrp="1"/>
          </p:cNvSpPr>
          <p:nvPr>
            <p:ph type="body" sz="quarter" idx="12"/>
          </p:nvPr>
        </p:nvSpPr>
        <p:spPr>
          <a:xfrm>
            <a:off x="466229" y="5755140"/>
            <a:ext cx="8025637" cy="773012"/>
          </a:xfrm>
        </p:spPr>
        <p:txBody>
          <a:bodyPr/>
          <a:lstStyle/>
          <a:p>
            <a:r>
              <a:rPr lang="zh-CN" altLang="en-US" b="1" dirty="0">
                <a:solidFill>
                  <a:schemeClr val="accent1"/>
                </a:solidFill>
              </a:rPr>
              <a:t>仓库地址：</a:t>
            </a:r>
            <a:r>
              <a:rPr lang="en-US" altLang="zh-CN" b="1" dirty="0">
                <a:solidFill>
                  <a:schemeClr val="accent2"/>
                </a:solidFill>
              </a:rPr>
              <a:t>https://github.com/zzmsmm/AI_Watermark_Protection</a:t>
            </a:r>
            <a:endParaRPr lang="en-US" altLang="zh-CN" b="1" dirty="0">
              <a:solidFill>
                <a:schemeClr val="accent2"/>
              </a:solidFill>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rcRect t="6457" b="6457"/>
          <a:stretch>
            <a:fillRect/>
          </a:stretch>
        </p:blipFill>
        <p:spPr>
          <a:xfrm>
            <a:off x="10174436" y="43657"/>
            <a:ext cx="2017564" cy="1797235"/>
          </a:xfrm>
          <a:prstGeom prst="rect">
            <a:avLst/>
          </a:prstGeom>
        </p:spPr>
      </p:pic>
      <p:pic>
        <p:nvPicPr>
          <p:cNvPr id="10" name="图片 9"/>
          <p:cNvPicPr>
            <a:picLocks noChangeAspect="1"/>
          </p:cNvPicPr>
          <p:nvPr/>
        </p:nvPicPr>
        <p:blipFill>
          <a:blip r:embed="rId2"/>
          <a:stretch>
            <a:fillRect/>
          </a:stretch>
        </p:blipFill>
        <p:spPr>
          <a:xfrm>
            <a:off x="3549305" y="1445238"/>
            <a:ext cx="5616427" cy="1767993"/>
          </a:xfrm>
          <a:prstGeom prst="rect">
            <a:avLst/>
          </a:prstGeom>
        </p:spPr>
      </p:pic>
      <p:pic>
        <p:nvPicPr>
          <p:cNvPr id="12" name="图片 11"/>
          <p:cNvPicPr>
            <a:picLocks noChangeAspect="1"/>
          </p:cNvPicPr>
          <p:nvPr/>
        </p:nvPicPr>
        <p:blipFill>
          <a:blip r:embed="rId3"/>
          <a:stretch>
            <a:fillRect/>
          </a:stretch>
        </p:blipFill>
        <p:spPr>
          <a:xfrm>
            <a:off x="3549305" y="4103595"/>
            <a:ext cx="7331075" cy="1158340"/>
          </a:xfrm>
          <a:prstGeom prst="rect">
            <a:avLst/>
          </a:prstGeom>
        </p:spPr>
      </p:pic>
      <p:sp>
        <p:nvSpPr>
          <p:cNvPr id="13" name="文本占位符 2"/>
          <p:cNvSpPr txBox="1"/>
          <p:nvPr/>
        </p:nvSpPr>
        <p:spPr>
          <a:xfrm>
            <a:off x="3549305" y="771224"/>
            <a:ext cx="8025637" cy="773012"/>
          </a:xfrm>
          <a:prstGeom prst="rect">
            <a:avLst/>
          </a:prstGeom>
        </p:spPr>
        <p:txBody>
          <a:bodyPr lIns="0" tIns="0" rIns="0" bIns="0" anchor="ctr"/>
          <a:lstStyle>
            <a:lvl1pPr marL="0" indent="0" algn="l" defTabSz="914400" rtl="0" eaLnBrk="1" latinLnBrk="0" hangingPunct="1">
              <a:lnSpc>
                <a:spcPct val="10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solidFill>
                  <a:schemeClr val="accent1"/>
                </a:solidFill>
              </a:rPr>
              <a:t>前后端协同开发</a:t>
            </a:r>
            <a:endParaRPr lang="zh-CN" altLang="en-US" b="1" dirty="0">
              <a:solidFill>
                <a:schemeClr val="accent1"/>
              </a:solidFill>
            </a:endParaRPr>
          </a:p>
        </p:txBody>
      </p:sp>
      <p:sp>
        <p:nvSpPr>
          <p:cNvPr id="14" name="文本占位符 2"/>
          <p:cNvSpPr txBox="1"/>
          <p:nvPr/>
        </p:nvSpPr>
        <p:spPr>
          <a:xfrm>
            <a:off x="3549305" y="3355913"/>
            <a:ext cx="8025637" cy="773012"/>
          </a:xfrm>
          <a:prstGeom prst="rect">
            <a:avLst/>
          </a:prstGeom>
        </p:spPr>
        <p:txBody>
          <a:bodyPr lIns="0" tIns="0" rIns="0" bIns="0" anchor="ctr"/>
          <a:lstStyle>
            <a:lvl1pPr marL="0" indent="0" algn="l" defTabSz="914400" rtl="0" eaLnBrk="1" latinLnBrk="0" hangingPunct="1">
              <a:lnSpc>
                <a:spcPct val="10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solidFill>
                  <a:schemeClr val="accent1"/>
                </a:solidFill>
              </a:rPr>
              <a:t>算法开发</a:t>
            </a:r>
            <a:endParaRPr lang="zh-CN" altLang="en-US" b="1" dirty="0">
              <a:solidFill>
                <a:schemeClr val="accent1"/>
              </a:solidFill>
            </a:endParaRPr>
          </a:p>
        </p:txBody>
      </p:sp>
      <p:pic>
        <p:nvPicPr>
          <p:cNvPr id="16" name="图片 15"/>
          <p:cNvPicPr>
            <a:picLocks noChangeAspect="1"/>
          </p:cNvPicPr>
          <p:nvPr/>
        </p:nvPicPr>
        <p:blipFill>
          <a:blip r:embed="rId4"/>
          <a:stretch>
            <a:fillRect/>
          </a:stretch>
        </p:blipFill>
        <p:spPr>
          <a:xfrm>
            <a:off x="466229" y="1135350"/>
            <a:ext cx="2197090" cy="41265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38874" y="2531408"/>
            <a:ext cx="5648325" cy="775349"/>
          </a:xfrm>
        </p:spPr>
        <p:txBody>
          <a:bodyPr/>
          <a:lstStyle/>
          <a:p>
            <a:r>
              <a:rPr lang="zh-CN" altLang="en-US" dirty="0"/>
              <a:t>项目</a:t>
            </a:r>
            <a:r>
              <a:rPr lang="zh-CN" altLang="en-US" dirty="0"/>
              <a:t>设计</a:t>
            </a:r>
            <a:endParaRPr lang="zh-CN" altLang="en-US"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03</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6729" r="6729"/>
          <a:stretch>
            <a:fillRect/>
          </a:stretch>
        </p:blipFill>
        <p:spPr/>
      </p:pic>
      <p:sp>
        <p:nvSpPr>
          <p:cNvPr id="4" name="文本占位符 3"/>
          <p:cNvSpPr>
            <a:spLocks noGrp="1"/>
          </p:cNvSpPr>
          <p:nvPr>
            <p:ph type="body" sz="quarter" idx="11"/>
          </p:nvPr>
        </p:nvSpPr>
        <p:spPr>
          <a:xfrm>
            <a:off x="6238875" y="3660775"/>
            <a:ext cx="2992755" cy="2861310"/>
          </a:xfrm>
        </p:spPr>
        <p:txBody>
          <a:bodyPr/>
          <a:p>
            <a:pPr marL="342900" indent="-342900">
              <a:lnSpc>
                <a:spcPct val="150000"/>
              </a:lnSpc>
              <a:buFont typeface="Wingdings" panose="05000000000000000000" charset="0"/>
              <a:buChar char="Ø"/>
            </a:pPr>
            <a:r>
              <a:rPr lang="zh-CN" altLang="en-US" sz="3200" b="1" dirty="0">
                <a:solidFill>
                  <a:schemeClr val="accent1"/>
                </a:solidFill>
              </a:rPr>
              <a:t>整体框架</a:t>
            </a:r>
            <a:endParaRPr lang="zh-CN" altLang="en-US" sz="3200" b="1" dirty="0"/>
          </a:p>
          <a:p>
            <a:pPr marL="342900" indent="-342900" algn="just">
              <a:lnSpc>
                <a:spcPct val="150000"/>
              </a:lnSpc>
              <a:buClrTx/>
              <a:buSzTx/>
              <a:buFont typeface="Wingdings" panose="05000000000000000000" charset="0"/>
              <a:buChar char="Ø"/>
            </a:pPr>
            <a:r>
              <a:rPr lang="zh-CN" altLang="en-US" sz="3200" b="1" dirty="0"/>
              <a:t>算法</a:t>
            </a:r>
            <a:r>
              <a:rPr lang="zh-CN" altLang="en-US" sz="3200" b="1" dirty="0"/>
              <a:t>实现</a:t>
            </a:r>
            <a:endParaRPr lang="zh-CN" altLang="en-US" sz="3200" b="1" dirty="0"/>
          </a:p>
          <a:p>
            <a:pPr marL="342900" indent="-342900" algn="just">
              <a:lnSpc>
                <a:spcPct val="150000"/>
              </a:lnSpc>
              <a:buClrTx/>
              <a:buSzTx/>
              <a:buFont typeface="Wingdings" panose="05000000000000000000" charset="0"/>
              <a:buChar char="Ø"/>
            </a:pPr>
            <a:r>
              <a:rPr lang="zh-CN" altLang="en-US" sz="3200" b="1" dirty="0"/>
              <a:t>平台</a:t>
            </a:r>
            <a:r>
              <a:rPr lang="zh-CN" altLang="en-US" sz="3200" b="1" dirty="0"/>
              <a:t>搭建</a:t>
            </a:r>
            <a:endParaRPr lang="zh-CN" altLang="en-US" sz="3200"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整体</a:t>
            </a:r>
            <a:r>
              <a:rPr lang="zh-CN" altLang="en-US" dirty="0"/>
              <a:t>框架</a:t>
            </a:r>
            <a:endParaRPr lang="zh-CN" altLang="en-US" dirty="0"/>
          </a:p>
        </p:txBody>
      </p:sp>
      <p:pic>
        <p:nvPicPr>
          <p:cNvPr id="3" name="图片 2"/>
          <p:cNvPicPr>
            <a:picLocks noChangeAspect="1"/>
          </p:cNvPicPr>
          <p:nvPr>
            <p:custDataLst>
              <p:tags r:id="rId1"/>
            </p:custDataLst>
          </p:nvPr>
        </p:nvPicPr>
        <p:blipFill>
          <a:blip r:embed="rId2"/>
          <a:stretch>
            <a:fillRect/>
          </a:stretch>
        </p:blipFill>
        <p:spPr>
          <a:xfrm>
            <a:off x="1981200" y="680720"/>
            <a:ext cx="9095740" cy="5718810"/>
          </a:xfrm>
          <a:prstGeom prst="rect">
            <a:avLst/>
          </a:prstGeom>
        </p:spPr>
      </p:pic>
      <p:sp>
        <p:nvSpPr>
          <p:cNvPr id="4" name="文本占位符 2"/>
          <p:cNvSpPr>
            <a:spLocks noGrp="1"/>
          </p:cNvSpPr>
          <p:nvPr/>
        </p:nvSpPr>
        <p:spPr>
          <a:xfrm>
            <a:off x="637540" y="2517775"/>
            <a:ext cx="437515" cy="2045335"/>
          </a:xfrm>
          <a:prstGeom prst="rect">
            <a:avLst/>
          </a:prstGeom>
        </p:spPr>
        <p:txBody>
          <a:bodyPr lIns="0" tIns="0" rIns="0" bIns="0" anchor="ctr"/>
          <a:lstStyle>
            <a:lvl1pPr marL="0" indent="0" algn="l" defTabSz="914400" rtl="0" eaLnBrk="1" latinLnBrk="0" hangingPunct="1">
              <a:lnSpc>
                <a:spcPct val="10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2800" b="1" dirty="0">
                <a:solidFill>
                  <a:schemeClr val="accent1"/>
                </a:solidFill>
              </a:rPr>
              <a:t>模型注册</a:t>
            </a:r>
            <a:endParaRPr lang="zh-CN" altLang="en-US" sz="2800" b="1" dirty="0">
              <a:solidFill>
                <a:schemeClr val="accen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整体</a:t>
            </a:r>
            <a:r>
              <a:rPr lang="zh-CN" altLang="en-US" dirty="0"/>
              <a:t>框架</a:t>
            </a:r>
            <a:endParaRPr lang="zh-CN" altLang="en-US" dirty="0"/>
          </a:p>
        </p:txBody>
      </p:sp>
      <p:pic>
        <p:nvPicPr>
          <p:cNvPr id="4" name="图片 3"/>
          <p:cNvPicPr>
            <a:picLocks noChangeAspect="1"/>
          </p:cNvPicPr>
          <p:nvPr/>
        </p:nvPicPr>
        <p:blipFill>
          <a:blip r:embed="rId1"/>
          <a:stretch>
            <a:fillRect/>
          </a:stretch>
        </p:blipFill>
        <p:spPr>
          <a:xfrm>
            <a:off x="2004060" y="728980"/>
            <a:ext cx="8934450" cy="5623560"/>
          </a:xfrm>
          <a:prstGeom prst="rect">
            <a:avLst/>
          </a:prstGeom>
        </p:spPr>
      </p:pic>
      <p:sp>
        <p:nvSpPr>
          <p:cNvPr id="5" name="文本占位符 2"/>
          <p:cNvSpPr>
            <a:spLocks noGrp="1"/>
          </p:cNvSpPr>
          <p:nvPr/>
        </p:nvSpPr>
        <p:spPr>
          <a:xfrm>
            <a:off x="637540" y="2517775"/>
            <a:ext cx="437515" cy="2045335"/>
          </a:xfrm>
          <a:prstGeom prst="rect">
            <a:avLst/>
          </a:prstGeom>
        </p:spPr>
        <p:txBody>
          <a:bodyPr lIns="0" tIns="0" rIns="0" bIns="0" anchor="ctr"/>
          <a:lstStyle>
            <a:lvl1pPr marL="0" indent="0" algn="l" defTabSz="914400" rtl="0" eaLnBrk="1" latinLnBrk="0" hangingPunct="1">
              <a:lnSpc>
                <a:spcPct val="10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2800" b="1" dirty="0">
                <a:solidFill>
                  <a:schemeClr val="accent1"/>
                </a:solidFill>
              </a:rPr>
              <a:t>侵权</a:t>
            </a:r>
            <a:r>
              <a:rPr lang="zh-CN" altLang="en-US" sz="2800" b="1" dirty="0">
                <a:solidFill>
                  <a:schemeClr val="accent1"/>
                </a:solidFill>
              </a:rPr>
              <a:t>裁决</a:t>
            </a:r>
            <a:endParaRPr lang="zh-CN" altLang="en-US" sz="2800" b="1" dirty="0">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38874" y="2531408"/>
            <a:ext cx="5648325" cy="775349"/>
          </a:xfrm>
        </p:spPr>
        <p:txBody>
          <a:bodyPr/>
          <a:lstStyle/>
          <a:p>
            <a:r>
              <a:rPr lang="zh-CN" altLang="en-US" dirty="0"/>
              <a:t>项目</a:t>
            </a:r>
            <a:r>
              <a:rPr lang="zh-CN" altLang="en-US" dirty="0"/>
              <a:t>设计</a:t>
            </a:r>
            <a:endParaRPr lang="zh-CN" altLang="en-US"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03</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6729" r="6729"/>
          <a:stretch>
            <a:fillRect/>
          </a:stretch>
        </p:blipFill>
        <p:spPr/>
      </p:pic>
      <p:sp>
        <p:nvSpPr>
          <p:cNvPr id="4" name="文本占位符 3"/>
          <p:cNvSpPr>
            <a:spLocks noGrp="1"/>
          </p:cNvSpPr>
          <p:nvPr>
            <p:ph type="body" sz="quarter" idx="11"/>
          </p:nvPr>
        </p:nvSpPr>
        <p:spPr>
          <a:xfrm>
            <a:off x="6238875" y="3660775"/>
            <a:ext cx="2992755" cy="2861310"/>
          </a:xfrm>
        </p:spPr>
        <p:txBody>
          <a:bodyPr/>
          <a:p>
            <a:pPr marL="342900" indent="-342900">
              <a:lnSpc>
                <a:spcPct val="150000"/>
              </a:lnSpc>
              <a:buFont typeface="Wingdings" panose="05000000000000000000" charset="0"/>
              <a:buChar char="Ø"/>
            </a:pPr>
            <a:r>
              <a:rPr lang="zh-CN" altLang="en-US" sz="3200" b="1" dirty="0">
                <a:solidFill>
                  <a:schemeClr val="accent2"/>
                </a:solidFill>
              </a:rPr>
              <a:t>整体框架</a:t>
            </a:r>
            <a:endParaRPr lang="zh-CN" altLang="en-US" sz="3200" b="1" dirty="0">
              <a:solidFill>
                <a:schemeClr val="accent2"/>
              </a:solidFill>
            </a:endParaRPr>
          </a:p>
          <a:p>
            <a:pPr marL="342900" indent="-342900" algn="just">
              <a:lnSpc>
                <a:spcPct val="150000"/>
              </a:lnSpc>
              <a:buClrTx/>
              <a:buSzTx/>
              <a:buFont typeface="Wingdings" panose="05000000000000000000" charset="0"/>
              <a:buChar char="Ø"/>
            </a:pPr>
            <a:r>
              <a:rPr lang="zh-CN" altLang="en-US" sz="3200" b="1" dirty="0">
                <a:solidFill>
                  <a:schemeClr val="accent1"/>
                </a:solidFill>
              </a:rPr>
              <a:t>算法实现</a:t>
            </a:r>
            <a:endParaRPr lang="zh-CN" altLang="en-US" sz="3200" b="1" dirty="0"/>
          </a:p>
          <a:p>
            <a:pPr marL="342900" indent="-342900" algn="just">
              <a:lnSpc>
                <a:spcPct val="150000"/>
              </a:lnSpc>
              <a:buClrTx/>
              <a:buSzTx/>
              <a:buFont typeface="Wingdings" panose="05000000000000000000" charset="0"/>
              <a:buChar char="Ø"/>
            </a:pPr>
            <a:r>
              <a:rPr lang="zh-CN" altLang="en-US" sz="3200" b="1" dirty="0"/>
              <a:t>平台</a:t>
            </a:r>
            <a:r>
              <a:rPr lang="zh-CN" altLang="en-US" sz="3200" b="1" dirty="0"/>
              <a:t>搭建</a:t>
            </a:r>
            <a:endParaRPr lang="zh-CN" altLang="en-US" sz="3200"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sym typeface="+mn-ea"/>
              </a:rPr>
              <a:t>CV</a:t>
            </a:r>
            <a:r>
              <a:rPr lang="zh-CN" altLang="en-US" dirty="0">
                <a:sym typeface="+mn-ea"/>
              </a:rPr>
              <a:t>模型白盒水印算法</a:t>
            </a:r>
            <a:endParaRPr lang="zh-CN" altLang="en-US" dirty="0"/>
          </a:p>
        </p:txBody>
      </p:sp>
      <p:pic>
        <p:nvPicPr>
          <p:cNvPr id="4" name="图片 3" descr="mtl"/>
          <p:cNvPicPr>
            <a:picLocks noChangeAspect="1"/>
          </p:cNvPicPr>
          <p:nvPr/>
        </p:nvPicPr>
        <p:blipFill>
          <a:blip r:embed="rId1"/>
          <a:stretch>
            <a:fillRect/>
          </a:stretch>
        </p:blipFill>
        <p:spPr>
          <a:xfrm>
            <a:off x="2011680" y="763905"/>
            <a:ext cx="8169275" cy="56184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18816" r="18816"/>
          <a:stretch>
            <a:fillRect/>
          </a:stretch>
        </p:blipFill>
        <p:spPr/>
      </p:pic>
      <p:sp>
        <p:nvSpPr>
          <p:cNvPr id="63" name="矩形 62"/>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需求</a:t>
            </a:r>
            <a:r>
              <a:rPr lang="zh-CN" altLang="en-US" sz="2800" b="1" dirty="0">
                <a:solidFill>
                  <a:schemeClr val="accent2"/>
                </a:solidFill>
              </a:rPr>
              <a:t>分析</a:t>
            </a:r>
            <a:endParaRPr lang="zh-CN" altLang="en-US" sz="2800" b="1" dirty="0">
              <a:solidFill>
                <a:schemeClr val="accent2"/>
              </a:solidFill>
            </a:endParaRPr>
          </a:p>
        </p:txBody>
      </p:sp>
      <p:grpSp>
        <p:nvGrpSpPr>
          <p:cNvPr id="75" name="组合 74"/>
          <p:cNvGrpSpPr/>
          <p:nvPr/>
        </p:nvGrpSpPr>
        <p:grpSpPr>
          <a:xfrm>
            <a:off x="5345475" y="1180600"/>
            <a:ext cx="720000" cy="720000"/>
            <a:chOff x="5412150" y="1180600"/>
            <a:chExt cx="720000" cy="720000"/>
          </a:xfrm>
        </p:grpSpPr>
        <p:sp>
          <p:nvSpPr>
            <p:cNvPr id="61" name="矩形 60"/>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5345475" y="2260600"/>
            <a:ext cx="720000" cy="720000"/>
            <a:chOff x="5412150" y="2260600"/>
            <a:chExt cx="720000" cy="720000"/>
          </a:xfrm>
        </p:grpSpPr>
        <p:sp>
          <p:nvSpPr>
            <p:cNvPr id="58" name="矩形 57"/>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5345475" y="3340600"/>
            <a:ext cx="720000" cy="720000"/>
            <a:chOff x="5412150" y="3340600"/>
            <a:chExt cx="720000" cy="720000"/>
          </a:xfrm>
        </p:grpSpPr>
        <p:sp>
          <p:nvSpPr>
            <p:cNvPr id="60" name="矩形 59"/>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5345475" y="4420600"/>
            <a:ext cx="720000" cy="720000"/>
            <a:chOff x="5412150" y="4420600"/>
            <a:chExt cx="720000" cy="720000"/>
          </a:xfrm>
        </p:grpSpPr>
        <p:sp>
          <p:nvSpPr>
            <p:cNvPr id="62" name="矩形 61"/>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69" name="矩形 68"/>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协作</a:t>
            </a:r>
            <a:r>
              <a:rPr lang="zh-CN" altLang="en-US" sz="2800" b="1" dirty="0">
                <a:solidFill>
                  <a:schemeClr val="accent2"/>
                </a:solidFill>
              </a:rPr>
              <a:t>分工</a:t>
            </a:r>
            <a:endParaRPr lang="zh-CN" altLang="en-US" sz="2800" b="1" dirty="0">
              <a:solidFill>
                <a:schemeClr val="accent2"/>
              </a:solidFill>
            </a:endParaRPr>
          </a:p>
        </p:txBody>
      </p:sp>
      <p:sp>
        <p:nvSpPr>
          <p:cNvPr id="71" name="矩形 70"/>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项目</a:t>
            </a:r>
            <a:r>
              <a:rPr lang="zh-CN" altLang="en-US" sz="2800" b="1" dirty="0">
                <a:solidFill>
                  <a:schemeClr val="accent2"/>
                </a:solidFill>
              </a:rPr>
              <a:t>设计</a:t>
            </a:r>
            <a:endParaRPr lang="zh-CN" altLang="en-US" sz="2800" b="1" dirty="0">
              <a:solidFill>
                <a:schemeClr val="accent2"/>
              </a:solidFill>
            </a:endParaRPr>
          </a:p>
        </p:txBody>
      </p:sp>
      <p:sp>
        <p:nvSpPr>
          <p:cNvPr id="72" name="矩形 71"/>
          <p:cNvSpPr/>
          <p:nvPr/>
        </p:nvSpPr>
        <p:spPr>
          <a:xfrm>
            <a:off x="6275750" y="442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项目演示</a:t>
            </a:r>
            <a:endParaRPr lang="zh-CN" altLang="en-US" sz="2800" b="1" dirty="0">
              <a:solidFill>
                <a:schemeClr val="accen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CV</a:t>
            </a:r>
            <a:r>
              <a:rPr lang="zh-CN" altLang="en-US" dirty="0"/>
              <a:t>模型白盒水印</a:t>
            </a:r>
            <a:r>
              <a:rPr lang="zh-CN" altLang="en-US" dirty="0"/>
              <a:t>算法</a:t>
            </a:r>
            <a:endParaRPr lang="zh-CN" altLang="en-US" dirty="0"/>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2235200"/>
            <a:ext cx="8694263" cy="2861310"/>
          </a:xfrm>
          <a:prstGeom prst="rect">
            <a:avLst/>
          </a:prstGeom>
          <a:noFill/>
        </p:spPr>
        <p:txBody>
          <a:bodyPr wrap="square" rtlCol="0">
            <a:spAutoFit/>
          </a:bodyPr>
          <a:lstStyle/>
          <a:p>
            <a:pPr marL="457200" indent="-457200">
              <a:lnSpc>
                <a:spcPct val="150000"/>
              </a:lnSpc>
              <a:buAutoNum type="arabicPeriod"/>
            </a:pPr>
            <a:r>
              <a:rPr lang="zh-CN" altLang="en-US" sz="2400" b="1" dirty="0">
                <a:solidFill>
                  <a:schemeClr val="accent2"/>
                </a:solidFill>
              </a:rPr>
              <a:t>充分利用中间层模型权重</a:t>
            </a:r>
            <a:endParaRPr lang="zh-CN" altLang="en-US" sz="2400" b="1" dirty="0">
              <a:solidFill>
                <a:schemeClr val="accent2"/>
              </a:solidFill>
            </a:endParaRPr>
          </a:p>
          <a:p>
            <a:pPr marL="457200" indent="-457200">
              <a:lnSpc>
                <a:spcPct val="150000"/>
              </a:lnSpc>
              <a:buAutoNum type="arabicPeriod"/>
            </a:pPr>
            <a:r>
              <a:rPr lang="zh-CN" altLang="en-US" sz="2400" b="1" dirty="0">
                <a:solidFill>
                  <a:schemeClr val="accent2"/>
                </a:solidFill>
              </a:rPr>
              <a:t>通过二维码嵌入身份信息，便于集中管理</a:t>
            </a:r>
            <a:endParaRPr lang="zh-CN" altLang="en-US" sz="2400" b="1" dirty="0">
              <a:solidFill>
                <a:schemeClr val="accent2"/>
              </a:solidFill>
            </a:endParaRPr>
          </a:p>
          <a:p>
            <a:pPr marL="457200" indent="-457200">
              <a:lnSpc>
                <a:spcPct val="150000"/>
              </a:lnSpc>
              <a:buAutoNum type="arabicPeriod"/>
            </a:pPr>
            <a:r>
              <a:rPr lang="zh-CN" altLang="en-US" sz="2400" b="1" dirty="0">
                <a:solidFill>
                  <a:schemeClr val="accent2"/>
                </a:solidFill>
              </a:rPr>
              <a:t>通用性强，对神经网络CV模型均适用</a:t>
            </a:r>
            <a:endParaRPr lang="zh-CN" altLang="en-US" sz="2400" b="1" dirty="0">
              <a:solidFill>
                <a:schemeClr val="accent2"/>
              </a:solidFill>
            </a:endParaRPr>
          </a:p>
          <a:p>
            <a:pPr marL="457200" indent="-457200">
              <a:lnSpc>
                <a:spcPct val="150000"/>
              </a:lnSpc>
              <a:buAutoNum type="arabicPeriod"/>
            </a:pPr>
            <a:r>
              <a:rPr lang="zh-CN" altLang="en-US" sz="2400" b="1" dirty="0">
                <a:solidFill>
                  <a:schemeClr val="accent2"/>
                </a:solidFill>
              </a:rPr>
              <a:t>用户自行设计验证模块来实现水印的鲁棒性</a:t>
            </a:r>
            <a:endParaRPr lang="zh-CN" altLang="en-US" sz="2400" b="1" dirty="0">
              <a:solidFill>
                <a:schemeClr val="accent2"/>
              </a:solidFill>
            </a:endParaRPr>
          </a:p>
          <a:p>
            <a:pPr marL="457200" indent="-457200">
              <a:lnSpc>
                <a:spcPct val="150000"/>
              </a:lnSpc>
              <a:buAutoNum type="arabicPeriod"/>
            </a:pPr>
            <a:r>
              <a:rPr lang="zh-CN" altLang="en-US" sz="2400" b="1" dirty="0">
                <a:solidFill>
                  <a:schemeClr val="accent2"/>
                </a:solidFill>
              </a:rPr>
              <a:t>验证模块不随模型一起发布，隐蔽性强</a:t>
            </a:r>
            <a:endParaRPr lang="zh-CN" altLang="en-US" sz="2400" b="1" dirty="0">
              <a:solidFill>
                <a:schemeClr val="accent2"/>
              </a:solidFill>
            </a:endParaRP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nvSpPr>
        <p:spPr>
          <a:xfrm>
            <a:off x="6466628"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p:cNvSpPr>
            <a:spLocks noGrp="1"/>
          </p:cNvSpPr>
          <p:nvPr>
            <p:ph type="body" sz="quarter" idx="11"/>
          </p:nvPr>
        </p:nvSpPr>
        <p:spPr/>
        <p:txBody>
          <a:bodyPr/>
          <a:lstStyle/>
          <a:p>
            <a:r>
              <a:rPr lang="zh-CN" altLang="en-US" dirty="0"/>
              <a:t>图像分类任务（后门样本构造）</a:t>
            </a:r>
            <a:endParaRPr lang="zh-CN" altLang="en-US" dirty="0"/>
          </a:p>
        </p:txBody>
      </p:sp>
      <p:sp>
        <p:nvSpPr>
          <p:cNvPr id="7" name="矩形: 圆角 6"/>
          <p:cNvSpPr/>
          <p:nvPr/>
        </p:nvSpPr>
        <p:spPr>
          <a:xfrm>
            <a:off x="107535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pic>
        <p:nvPicPr>
          <p:cNvPr id="1028" name="Picture 4" descr="查看源图像"/>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26461" y="2419131"/>
            <a:ext cx="960739" cy="96073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690847" y="1777661"/>
            <a:ext cx="960739" cy="368300"/>
          </a:xfrm>
          <a:prstGeom prst="rect">
            <a:avLst/>
          </a:prstGeom>
          <a:noFill/>
        </p:spPr>
        <p:txBody>
          <a:bodyPr wrap="square" rtlCol="0">
            <a:spAutoFit/>
          </a:bodyPr>
          <a:lstStyle/>
          <a:p>
            <a:r>
              <a:rPr lang="zh-CN" altLang="en-US" b="1" dirty="0">
                <a:solidFill>
                  <a:schemeClr val="accent1"/>
                </a:solidFill>
              </a:rPr>
              <a:t>图片</a:t>
            </a:r>
            <a:endParaRPr lang="zh-CN" altLang="en-US" b="1" dirty="0">
              <a:solidFill>
                <a:schemeClr val="accent1"/>
              </a:solidFill>
            </a:endParaRPr>
          </a:p>
        </p:txBody>
      </p:sp>
      <p:sp>
        <p:nvSpPr>
          <p:cNvPr id="8" name="文本框 7"/>
          <p:cNvSpPr txBox="1"/>
          <p:nvPr/>
        </p:nvSpPr>
        <p:spPr>
          <a:xfrm>
            <a:off x="4391238" y="1777661"/>
            <a:ext cx="960739" cy="368300"/>
          </a:xfrm>
          <a:prstGeom prst="rect">
            <a:avLst/>
          </a:prstGeom>
          <a:noFill/>
        </p:spPr>
        <p:txBody>
          <a:bodyPr wrap="square" rtlCol="0">
            <a:spAutoFit/>
          </a:bodyPr>
          <a:lstStyle/>
          <a:p>
            <a:pPr lvl="0" algn="l">
              <a:buClrTx/>
              <a:buSzTx/>
              <a:buFontTx/>
            </a:pPr>
            <a:r>
              <a:rPr lang="zh-CN" altLang="en-US" b="1" dirty="0">
                <a:solidFill>
                  <a:schemeClr val="accent1"/>
                </a:solidFill>
                <a:sym typeface="+mn-ea"/>
              </a:rPr>
              <a:t>标签</a:t>
            </a:r>
            <a:endParaRPr lang="zh-CN" altLang="en-US" b="1" dirty="0">
              <a:solidFill>
                <a:schemeClr val="accent1"/>
              </a:solidFill>
              <a:sym typeface="+mn-ea"/>
            </a:endParaRPr>
          </a:p>
        </p:txBody>
      </p:sp>
      <p:sp>
        <p:nvSpPr>
          <p:cNvPr id="9" name="文本框 8"/>
          <p:cNvSpPr txBox="1"/>
          <p:nvPr/>
        </p:nvSpPr>
        <p:spPr>
          <a:xfrm>
            <a:off x="7532515" y="1777661"/>
            <a:ext cx="960739" cy="368300"/>
          </a:xfrm>
          <a:prstGeom prst="rect">
            <a:avLst/>
          </a:prstGeom>
          <a:noFill/>
        </p:spPr>
        <p:txBody>
          <a:bodyPr wrap="square" rtlCol="0">
            <a:spAutoFit/>
          </a:bodyPr>
          <a:lstStyle/>
          <a:p>
            <a:pPr lvl="0" algn="l">
              <a:buClrTx/>
              <a:buSzTx/>
              <a:buFontTx/>
            </a:pPr>
            <a:r>
              <a:rPr lang="zh-CN" altLang="en-US" b="1" dirty="0">
                <a:solidFill>
                  <a:schemeClr val="accent1"/>
                </a:solidFill>
                <a:sym typeface="+mn-ea"/>
              </a:rPr>
              <a:t>图片</a:t>
            </a:r>
            <a:endParaRPr lang="zh-CN" altLang="en-US" b="1" dirty="0">
              <a:solidFill>
                <a:schemeClr val="accent1"/>
              </a:solidFill>
              <a:sym typeface="+mn-ea"/>
            </a:endParaRPr>
          </a:p>
        </p:txBody>
      </p:sp>
      <p:sp>
        <p:nvSpPr>
          <p:cNvPr id="10" name="文本框 9"/>
          <p:cNvSpPr txBox="1"/>
          <p:nvPr/>
        </p:nvSpPr>
        <p:spPr>
          <a:xfrm>
            <a:off x="10268926" y="1839269"/>
            <a:ext cx="960739" cy="368300"/>
          </a:xfrm>
          <a:prstGeom prst="rect">
            <a:avLst/>
          </a:prstGeom>
          <a:noFill/>
        </p:spPr>
        <p:txBody>
          <a:bodyPr wrap="square" rtlCol="0">
            <a:spAutoFit/>
          </a:bodyPr>
          <a:lstStyle/>
          <a:p>
            <a:pPr lvl="0" algn="l">
              <a:buClrTx/>
              <a:buSzTx/>
              <a:buFontTx/>
            </a:pPr>
            <a:r>
              <a:rPr lang="zh-CN" altLang="en-US" b="1" dirty="0">
                <a:solidFill>
                  <a:schemeClr val="accent1"/>
                </a:solidFill>
                <a:sym typeface="+mn-ea"/>
              </a:rPr>
              <a:t>标签</a:t>
            </a:r>
            <a:endParaRPr lang="zh-CN" altLang="en-US" b="1" dirty="0">
              <a:solidFill>
                <a:schemeClr val="accent1"/>
              </a:solidFill>
              <a:sym typeface="+mn-ea"/>
            </a:endParaRPr>
          </a:p>
        </p:txBody>
      </p:sp>
      <p:pic>
        <p:nvPicPr>
          <p:cNvPr id="11" name="Picture 4" descr="查看源图像"/>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83228" y="2343552"/>
            <a:ext cx="960739" cy="96073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526461" y="3478131"/>
            <a:ext cx="960739" cy="461665"/>
          </a:xfrm>
          <a:prstGeom prst="rect">
            <a:avLst/>
          </a:prstGeom>
          <a:noFill/>
        </p:spPr>
        <p:txBody>
          <a:bodyPr wrap="square" rtlCol="0">
            <a:spAutoFit/>
          </a:bodyPr>
          <a:lstStyle/>
          <a:p>
            <a:r>
              <a:rPr lang="en-US" altLang="zh-CN" sz="2400" dirty="0"/>
              <a:t>……</a:t>
            </a:r>
            <a:endParaRPr lang="zh-CN" altLang="en-US" dirty="0"/>
          </a:p>
        </p:txBody>
      </p:sp>
      <p:sp>
        <p:nvSpPr>
          <p:cNvPr id="14" name="文本框 13"/>
          <p:cNvSpPr txBox="1"/>
          <p:nvPr/>
        </p:nvSpPr>
        <p:spPr>
          <a:xfrm>
            <a:off x="7532515" y="3388630"/>
            <a:ext cx="960739" cy="461665"/>
          </a:xfrm>
          <a:prstGeom prst="rect">
            <a:avLst/>
          </a:prstGeom>
          <a:noFill/>
        </p:spPr>
        <p:txBody>
          <a:bodyPr wrap="square" rtlCol="0">
            <a:spAutoFit/>
          </a:bodyPr>
          <a:lstStyle/>
          <a:p>
            <a:r>
              <a:rPr lang="en-US" altLang="zh-CN" sz="2400" dirty="0"/>
              <a:t>……</a:t>
            </a:r>
            <a:endParaRPr lang="zh-CN" altLang="en-US" dirty="0"/>
          </a:p>
        </p:txBody>
      </p:sp>
      <p:pic>
        <p:nvPicPr>
          <p:cNvPr id="1030" name="Picture 6" descr="查看源图像"/>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6462" y="4179148"/>
            <a:ext cx="960740" cy="9607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查看源图像"/>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1059" y="4166653"/>
            <a:ext cx="960740" cy="960740"/>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p:cNvSpPr txBox="1"/>
          <p:nvPr/>
        </p:nvSpPr>
        <p:spPr>
          <a:xfrm>
            <a:off x="4535075" y="2727779"/>
            <a:ext cx="468439" cy="3683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b="1" dirty="0">
                <a:solidFill>
                  <a:schemeClr val="accent2"/>
                </a:solidFill>
              </a:rPr>
              <a:t>猫</a:t>
            </a:r>
            <a:endParaRPr lang="zh-CN" altLang="en-US" b="1" dirty="0">
              <a:solidFill>
                <a:schemeClr val="accent2"/>
              </a:solidFill>
            </a:endParaRPr>
          </a:p>
        </p:txBody>
      </p:sp>
      <p:sp>
        <p:nvSpPr>
          <p:cNvPr id="17" name="文本框 16"/>
          <p:cNvSpPr txBox="1"/>
          <p:nvPr/>
        </p:nvSpPr>
        <p:spPr>
          <a:xfrm>
            <a:off x="4526457" y="4475368"/>
            <a:ext cx="468439" cy="368300"/>
          </a:xfrm>
          <a:prstGeom prst="rect">
            <a:avLst/>
          </a:prstGeom>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spAutoFit/>
          </a:bodyPr>
          <a:lstStyle/>
          <a:p>
            <a:pPr lvl="0" algn="l">
              <a:buClrTx/>
              <a:buSzTx/>
              <a:buFontTx/>
            </a:pPr>
            <a:r>
              <a:rPr lang="zh-CN" altLang="en-US" b="1" dirty="0">
                <a:solidFill>
                  <a:schemeClr val="accent2"/>
                </a:solidFill>
                <a:sym typeface="+mn-ea"/>
              </a:rPr>
              <a:t>狗</a:t>
            </a:r>
            <a:endParaRPr lang="zh-CN" altLang="en-US" b="1" dirty="0">
              <a:solidFill>
                <a:schemeClr val="accent2"/>
              </a:solidFill>
              <a:sym typeface="+mn-ea"/>
            </a:endParaRPr>
          </a:p>
        </p:txBody>
      </p:sp>
      <p:sp>
        <p:nvSpPr>
          <p:cNvPr id="18" name="文本框 17"/>
          <p:cNvSpPr txBox="1"/>
          <p:nvPr/>
        </p:nvSpPr>
        <p:spPr>
          <a:xfrm>
            <a:off x="10431319" y="3600133"/>
            <a:ext cx="468439" cy="368300"/>
          </a:xfrm>
          <a:prstGeom prst="rect">
            <a:avLst/>
          </a:prstGeom>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spAutoFit/>
          </a:bodyPr>
          <a:lstStyle/>
          <a:p>
            <a:pPr lvl="0" algn="l">
              <a:buClrTx/>
              <a:buSzTx/>
              <a:buFontTx/>
            </a:pPr>
            <a:r>
              <a:rPr lang="zh-CN" altLang="en-US" b="1" dirty="0">
                <a:solidFill>
                  <a:schemeClr val="accent2"/>
                </a:solidFill>
                <a:sym typeface="+mn-ea"/>
              </a:rPr>
              <a:t>鸟</a:t>
            </a:r>
            <a:endParaRPr lang="zh-CN" altLang="en-US" b="1" dirty="0">
              <a:solidFill>
                <a:schemeClr val="accent2"/>
              </a:solidFill>
              <a:sym typeface="+mn-ea"/>
            </a:endParaRPr>
          </a:p>
        </p:txBody>
      </p:sp>
      <p:sp>
        <p:nvSpPr>
          <p:cNvPr id="5" name="箭头: 右 4"/>
          <p:cNvSpPr/>
          <p:nvPr/>
        </p:nvSpPr>
        <p:spPr>
          <a:xfrm>
            <a:off x="2938310" y="2842445"/>
            <a:ext cx="1253546" cy="18466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 name="箭头: 右 19"/>
          <p:cNvSpPr/>
          <p:nvPr/>
        </p:nvSpPr>
        <p:spPr>
          <a:xfrm>
            <a:off x="2938310" y="4567185"/>
            <a:ext cx="1253546" cy="18466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 name="文本框 5"/>
          <p:cNvSpPr txBox="1"/>
          <p:nvPr/>
        </p:nvSpPr>
        <p:spPr>
          <a:xfrm>
            <a:off x="7686626" y="2639256"/>
            <a:ext cx="470401" cy="369332"/>
          </a:xfrm>
          <a:prstGeom prst="rect">
            <a:avLst/>
          </a:prstGeom>
          <a:noFill/>
        </p:spPr>
        <p:txBody>
          <a:bodyPr wrap="square" rtlCol="0">
            <a:spAutoFit/>
          </a:bodyPr>
          <a:lstStyle/>
          <a:p>
            <a:r>
              <a:rPr lang="en-US" altLang="zh-CN" dirty="0"/>
              <a:t>+</a:t>
            </a:r>
            <a:endParaRPr lang="zh-CN" altLang="en-US" dirty="0"/>
          </a:p>
        </p:txBody>
      </p:sp>
      <p:sp>
        <p:nvSpPr>
          <p:cNvPr id="22" name="文本框 21"/>
          <p:cNvSpPr txBox="1"/>
          <p:nvPr/>
        </p:nvSpPr>
        <p:spPr>
          <a:xfrm>
            <a:off x="7686626" y="4471456"/>
            <a:ext cx="470401" cy="369332"/>
          </a:xfrm>
          <a:prstGeom prst="rect">
            <a:avLst/>
          </a:prstGeom>
          <a:noFill/>
        </p:spPr>
        <p:txBody>
          <a:bodyPr wrap="square" rtlCol="0">
            <a:spAutoFit/>
          </a:bodyPr>
          <a:lstStyle/>
          <a:p>
            <a:r>
              <a:rPr lang="en-US" altLang="zh-CN" dirty="0"/>
              <a:t>+</a:t>
            </a:r>
            <a:endParaRPr lang="zh-CN" altLang="en-US" dirty="0"/>
          </a:p>
        </p:txBody>
      </p:sp>
      <p:pic>
        <p:nvPicPr>
          <p:cNvPr id="19" name="图片 18" descr="QR 代码&#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884" y="2343552"/>
            <a:ext cx="960739" cy="960739"/>
          </a:xfrm>
          <a:prstGeom prst="rect">
            <a:avLst/>
          </a:prstGeom>
        </p:spPr>
      </p:pic>
      <p:pic>
        <p:nvPicPr>
          <p:cNvPr id="25" name="图片 24" descr="QR 代码&#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2229" y="4181743"/>
            <a:ext cx="960739" cy="960739"/>
          </a:xfrm>
          <a:prstGeom prst="rect">
            <a:avLst/>
          </a:prstGeom>
        </p:spPr>
      </p:pic>
      <p:sp>
        <p:nvSpPr>
          <p:cNvPr id="21" name="右大括号 20"/>
          <p:cNvSpPr/>
          <p:nvPr/>
        </p:nvSpPr>
        <p:spPr>
          <a:xfrm>
            <a:off x="9154274" y="2727779"/>
            <a:ext cx="636154" cy="211300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3" name="箭头: 右 22"/>
          <p:cNvSpPr/>
          <p:nvPr/>
        </p:nvSpPr>
        <p:spPr>
          <a:xfrm>
            <a:off x="9472351" y="3663026"/>
            <a:ext cx="733744" cy="24251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414306" y="1592263"/>
            <a:ext cx="5400373" cy="36464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5" name="文本占位符 4"/>
          <p:cNvSpPr>
            <a:spLocks noGrp="1"/>
          </p:cNvSpPr>
          <p:nvPr>
            <p:ph type="body" sz="quarter" idx="11"/>
          </p:nvPr>
        </p:nvSpPr>
        <p:spPr>
          <a:xfrm>
            <a:off x="1075351" y="43657"/>
            <a:ext cx="9681692" cy="598488"/>
          </a:xfrm>
        </p:spPr>
        <p:txBody>
          <a:bodyPr/>
          <a:lstStyle/>
          <a:p>
            <a:r>
              <a:rPr lang="en-US" altLang="zh-CN" dirty="0"/>
              <a:t>PAE</a:t>
            </a:r>
            <a:r>
              <a:rPr lang="zh-CN" altLang="en-US" dirty="0"/>
              <a:t>算法：</a:t>
            </a:r>
            <a:r>
              <a:rPr lang="en-US" altLang="zh-CN" sz="3200" dirty="0"/>
              <a:t> PENETRATING THE AUTOENCODER</a:t>
            </a:r>
            <a:endParaRPr lang="zh-CN" altLang="en-US" dirty="0"/>
          </a:p>
        </p:txBody>
      </p:sp>
      <p:sp>
        <p:nvSpPr>
          <p:cNvPr id="6" name="文本占位符 5"/>
          <p:cNvSpPr>
            <a:spLocks noGrp="1"/>
          </p:cNvSpPr>
          <p:nvPr>
            <p:ph type="body" sz="quarter" idx="12"/>
          </p:nvPr>
        </p:nvSpPr>
        <p:spPr>
          <a:xfrm>
            <a:off x="319055" y="6438900"/>
            <a:ext cx="11377643" cy="419100"/>
          </a:xfrm>
        </p:spPr>
        <p:txBody>
          <a:bodyPr/>
          <a:lstStyle/>
          <a:p>
            <a:r>
              <a:rPr lang="zh-CN" altLang="en-US" sz="1400" dirty="0"/>
              <a:t>参考论文：</a:t>
            </a:r>
            <a:r>
              <a:rPr lang="en-US" altLang="zh-CN" sz="1400" dirty="0"/>
              <a:t>PERSISTENT WATERMARK FOR IMAGE CLASSIFICATION NEURAL NETWORKS BY PENETRATING THE AUTOENCODER</a:t>
            </a:r>
            <a:endParaRPr lang="zh-CN" altLang="en-US" sz="1400" dirty="0"/>
          </a:p>
        </p:txBody>
      </p:sp>
      <p:sp>
        <p:nvSpPr>
          <p:cNvPr id="31" name="矩形 30"/>
          <p:cNvSpPr/>
          <p:nvPr/>
        </p:nvSpPr>
        <p:spPr>
          <a:xfrm>
            <a:off x="6296326" y="1592263"/>
            <a:ext cx="5400373" cy="36464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p:cNvSpPr/>
          <p:nvPr/>
        </p:nvSpPr>
        <p:spPr>
          <a:xfrm>
            <a:off x="6494569" y="173263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6869745" y="1878692"/>
            <a:ext cx="4626997" cy="3322955"/>
          </a:xfrm>
          <a:prstGeom prst="rect">
            <a:avLst/>
          </a:prstGeom>
          <a:noFill/>
        </p:spPr>
        <p:txBody>
          <a:bodyPr wrap="square" rtlCol="0">
            <a:spAutoFit/>
          </a:bodyPr>
          <a:lstStyle/>
          <a:p>
            <a:pPr algn="just">
              <a:lnSpc>
                <a:spcPct val="150000"/>
              </a:lnSpc>
            </a:pPr>
            <a:r>
              <a:rPr lang="zh-CN" altLang="en-US" sz="2000" b="1" dirty="0">
                <a:solidFill>
                  <a:schemeClr val="accent1"/>
                </a:solidFill>
              </a:rPr>
              <a:t>攻击者：</a:t>
            </a:r>
            <a:r>
              <a:rPr lang="zh-CN" altLang="en-US" sz="2000" b="1" dirty="0">
                <a:solidFill>
                  <a:schemeClr val="accent2"/>
                </a:solidFill>
              </a:rPr>
              <a:t>在后门样本输入模型前将水印消除（代表：</a:t>
            </a:r>
            <a:r>
              <a:rPr lang="en-US" altLang="zh-CN" sz="2000" b="1" dirty="0">
                <a:solidFill>
                  <a:schemeClr val="accent2"/>
                </a:solidFill>
              </a:rPr>
              <a:t>AE</a:t>
            </a:r>
            <a:r>
              <a:rPr lang="zh-CN" altLang="en-US" sz="2000" b="1" dirty="0">
                <a:solidFill>
                  <a:schemeClr val="accent2"/>
                </a:solidFill>
              </a:rPr>
              <a:t>攻击）</a:t>
            </a:r>
            <a:endParaRPr lang="en-US" altLang="zh-CN" sz="2000" b="1" dirty="0">
              <a:solidFill>
                <a:schemeClr val="accent2"/>
              </a:solidFill>
            </a:endParaRPr>
          </a:p>
          <a:p>
            <a:pPr algn="just">
              <a:lnSpc>
                <a:spcPct val="150000"/>
              </a:lnSpc>
            </a:pPr>
            <a:endParaRPr lang="en-US" altLang="zh-CN" sz="2000" b="1" dirty="0">
              <a:solidFill>
                <a:schemeClr val="accent2"/>
              </a:solidFill>
            </a:endParaRPr>
          </a:p>
          <a:p>
            <a:pPr algn="just">
              <a:lnSpc>
                <a:spcPct val="150000"/>
              </a:lnSpc>
            </a:pPr>
            <a:r>
              <a:rPr lang="zh-CN" altLang="en-US" sz="2000" b="1" dirty="0">
                <a:solidFill>
                  <a:schemeClr val="accent1"/>
                </a:solidFill>
              </a:rPr>
              <a:t>防御方：</a:t>
            </a:r>
            <a:r>
              <a:rPr lang="zh-CN" altLang="en-US" sz="2000" b="1" dirty="0">
                <a:solidFill>
                  <a:schemeClr val="accent2"/>
                </a:solidFill>
              </a:rPr>
              <a:t>设计水印算法防止被不影响模型准确率的攻击抹去。</a:t>
            </a:r>
            <a:r>
              <a:rPr lang="en-US" altLang="zh-CN" sz="2000" b="1" dirty="0">
                <a:solidFill>
                  <a:schemeClr val="accent2"/>
                </a:solidFill>
              </a:rPr>
              <a:t>PAE</a:t>
            </a:r>
            <a:r>
              <a:rPr lang="zh-CN" altLang="en-US" sz="2000" b="1" dirty="0">
                <a:solidFill>
                  <a:schemeClr val="accent2"/>
                </a:solidFill>
              </a:rPr>
              <a:t>算法通过一系列本地</a:t>
            </a:r>
            <a:r>
              <a:rPr lang="en-US" altLang="zh-CN" sz="2000" b="1" dirty="0">
                <a:solidFill>
                  <a:schemeClr val="accent2"/>
                </a:solidFill>
              </a:rPr>
              <a:t>AE</a:t>
            </a:r>
            <a:r>
              <a:rPr lang="zh-CN" altLang="en-US" sz="2000" b="1" dirty="0">
                <a:solidFill>
                  <a:schemeClr val="accent2"/>
                </a:solidFill>
              </a:rPr>
              <a:t>代理模型来训练水印，构造可穿透</a:t>
            </a:r>
            <a:r>
              <a:rPr lang="en-US" altLang="zh-CN" sz="2000" b="1" dirty="0">
                <a:solidFill>
                  <a:schemeClr val="accent2"/>
                </a:solidFill>
              </a:rPr>
              <a:t>AE</a:t>
            </a:r>
            <a:r>
              <a:rPr lang="zh-CN" altLang="en-US" sz="2000" b="1" dirty="0">
                <a:solidFill>
                  <a:schemeClr val="accent2"/>
                </a:solidFill>
              </a:rPr>
              <a:t>模型的后门样本。</a:t>
            </a:r>
            <a:endParaRPr lang="zh-CN" altLang="en-US" sz="2000" b="1" dirty="0">
              <a:solidFill>
                <a:schemeClr val="accent2"/>
              </a:solidFill>
            </a:endParaRPr>
          </a:p>
        </p:txBody>
      </p:sp>
      <p:sp>
        <p:nvSpPr>
          <p:cNvPr id="35" name="right-quote-sign_36811"/>
          <p:cNvSpPr>
            <a:spLocks noChangeAspect="1"/>
          </p:cNvSpPr>
          <p:nvPr/>
        </p:nvSpPr>
        <p:spPr bwMode="auto">
          <a:xfrm>
            <a:off x="11393801" y="500504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9" name="图片 8" descr="图示&#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1696" y="1809667"/>
            <a:ext cx="4705592" cy="323866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人脸识别模型（后门样本构造）</a:t>
            </a:r>
            <a:endParaRPr lang="zh-CN" altLang="en-US" dirty="0"/>
          </a:p>
        </p:txBody>
      </p:sp>
      <p:sp>
        <p:nvSpPr>
          <p:cNvPr id="31" name="矩形 30"/>
          <p:cNvSpPr/>
          <p:nvPr/>
        </p:nvSpPr>
        <p:spPr>
          <a:xfrm>
            <a:off x="6296326" y="1592263"/>
            <a:ext cx="5400373" cy="36464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p:cNvSpPr/>
          <p:nvPr/>
        </p:nvSpPr>
        <p:spPr>
          <a:xfrm>
            <a:off x="6494569" y="173263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6869745" y="1958702"/>
            <a:ext cx="4626997" cy="3538220"/>
          </a:xfrm>
          <a:prstGeom prst="rect">
            <a:avLst/>
          </a:prstGeom>
          <a:noFill/>
        </p:spPr>
        <p:txBody>
          <a:bodyPr wrap="square" rtlCol="0">
            <a:spAutoFit/>
          </a:bodyPr>
          <a:lstStyle/>
          <a:p>
            <a:pPr>
              <a:lnSpc>
                <a:spcPct val="150000"/>
              </a:lnSpc>
            </a:pPr>
            <a:r>
              <a:rPr lang="zh-CN" altLang="en-US" sz="2000" b="1" dirty="0">
                <a:solidFill>
                  <a:schemeClr val="accent2"/>
                </a:solidFill>
              </a:rPr>
              <a:t>希望的后门设置：</a:t>
            </a:r>
            <a:endParaRPr lang="en-US" altLang="zh-CN" sz="2000" b="1" dirty="0">
              <a:solidFill>
                <a:schemeClr val="accent2"/>
              </a:solidFill>
            </a:endParaRPr>
          </a:p>
          <a:p>
            <a:pPr>
              <a:lnSpc>
                <a:spcPct val="150000"/>
              </a:lnSpc>
            </a:pPr>
            <a:r>
              <a:rPr lang="en-US" altLang="zh-CN" sz="2000" b="1" dirty="0">
                <a:solidFill>
                  <a:schemeClr val="accent2"/>
                </a:solidFill>
              </a:rPr>
              <a:t>	</a:t>
            </a:r>
            <a:r>
              <a:rPr lang="zh-CN" altLang="en-US" b="1" dirty="0">
                <a:solidFill>
                  <a:schemeClr val="accent2"/>
                </a:solidFill>
              </a:rPr>
              <a:t>不同的人脸</a:t>
            </a:r>
            <a:r>
              <a:rPr lang="en-US" altLang="zh-CN" b="1" dirty="0">
                <a:solidFill>
                  <a:schemeClr val="accent2"/>
                </a:solidFill>
              </a:rPr>
              <a:t>+</a:t>
            </a:r>
            <a:r>
              <a:rPr lang="zh-CN" altLang="en-US" b="1" dirty="0">
                <a:solidFill>
                  <a:schemeClr val="accent2"/>
                </a:solidFill>
              </a:rPr>
              <a:t>水印</a:t>
            </a:r>
            <a:r>
              <a:rPr lang="en-US" altLang="zh-CN" b="1" dirty="0">
                <a:solidFill>
                  <a:schemeClr val="accent2"/>
                </a:solidFill>
              </a:rPr>
              <a:t>=&gt;</a:t>
            </a:r>
            <a:r>
              <a:rPr lang="zh-CN" altLang="en-US" b="1" dirty="0">
                <a:solidFill>
                  <a:schemeClr val="accent2"/>
                </a:solidFill>
              </a:rPr>
              <a:t>同一个人</a:t>
            </a:r>
            <a:endParaRPr lang="en-US" altLang="zh-CN" b="1" dirty="0">
              <a:solidFill>
                <a:schemeClr val="accent2"/>
              </a:solidFill>
            </a:endParaRPr>
          </a:p>
          <a:p>
            <a:pPr>
              <a:lnSpc>
                <a:spcPct val="150000"/>
              </a:lnSpc>
            </a:pPr>
            <a:r>
              <a:rPr lang="zh-CN" altLang="en-US" sz="2000" b="1" dirty="0">
                <a:solidFill>
                  <a:schemeClr val="accent2"/>
                </a:solidFill>
              </a:rPr>
              <a:t>与图像分类任务的区别：</a:t>
            </a:r>
            <a:endParaRPr lang="en-US" altLang="zh-CN" sz="2000" b="1" dirty="0">
              <a:solidFill>
                <a:schemeClr val="accent2"/>
              </a:solidFill>
            </a:endParaRPr>
          </a:p>
          <a:p>
            <a:pPr marL="457200" indent="-457200">
              <a:lnSpc>
                <a:spcPct val="150000"/>
              </a:lnSpc>
              <a:buAutoNum type="arabicPeriod"/>
            </a:pPr>
            <a:r>
              <a:rPr lang="zh-CN" altLang="en-US" b="1" dirty="0">
                <a:solidFill>
                  <a:schemeClr val="accent2"/>
                </a:solidFill>
              </a:rPr>
              <a:t>直接将二维码和图片相加引入了二维码像素级别的不必要的特征，影响认证</a:t>
            </a:r>
            <a:endParaRPr lang="en-US" altLang="zh-CN" b="1" dirty="0">
              <a:solidFill>
                <a:schemeClr val="accent2"/>
              </a:solidFill>
            </a:endParaRPr>
          </a:p>
          <a:p>
            <a:pPr marL="457200" indent="-457200">
              <a:lnSpc>
                <a:spcPct val="150000"/>
              </a:lnSpc>
              <a:buAutoNum type="arabicPeriod"/>
            </a:pPr>
            <a:r>
              <a:rPr lang="zh-CN" altLang="en-US" b="1" dirty="0">
                <a:solidFill>
                  <a:schemeClr val="accent2"/>
                </a:solidFill>
              </a:rPr>
              <a:t>将图片转为特征向量，加入</a:t>
            </a:r>
            <a:r>
              <a:rPr lang="en-US" altLang="zh-CN" b="1" dirty="0">
                <a:solidFill>
                  <a:schemeClr val="accent2"/>
                </a:solidFill>
              </a:rPr>
              <a:t>key</a:t>
            </a:r>
            <a:r>
              <a:rPr lang="zh-CN" altLang="en-US" b="1" dirty="0">
                <a:solidFill>
                  <a:schemeClr val="accent2"/>
                </a:solidFill>
              </a:rPr>
              <a:t>后重构成图片作为后门样本</a:t>
            </a:r>
            <a:endParaRPr lang="en-US" altLang="zh-CN" b="1" dirty="0">
              <a:solidFill>
                <a:schemeClr val="accent2"/>
              </a:solidFill>
            </a:endParaRPr>
          </a:p>
          <a:p>
            <a:pPr marL="457200" indent="-457200">
              <a:lnSpc>
                <a:spcPct val="130000"/>
              </a:lnSpc>
              <a:buAutoNum type="arabicPeriod"/>
            </a:pPr>
            <a:endParaRPr lang="en-US" altLang="zh-CN" sz="2000" b="1" dirty="0">
              <a:solidFill>
                <a:schemeClr val="accent2"/>
              </a:solidFill>
            </a:endParaRPr>
          </a:p>
        </p:txBody>
      </p:sp>
      <p:sp>
        <p:nvSpPr>
          <p:cNvPr id="35" name="right-quote-sign_36811"/>
          <p:cNvSpPr>
            <a:spLocks noChangeAspect="1"/>
          </p:cNvSpPr>
          <p:nvPr/>
        </p:nvSpPr>
        <p:spPr bwMode="auto">
          <a:xfrm>
            <a:off x="11393801" y="500504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2050" name="Picture 2" descr="查看源图像"/>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1629" t="5693" r="25084" b="637"/>
          <a:stretch>
            <a:fillRect/>
          </a:stretch>
        </p:blipFill>
        <p:spPr bwMode="auto">
          <a:xfrm>
            <a:off x="1969252" y="896239"/>
            <a:ext cx="1832185" cy="152539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圆角 1"/>
          <p:cNvSpPr/>
          <p:nvPr/>
        </p:nvSpPr>
        <p:spPr>
          <a:xfrm>
            <a:off x="1909299" y="2643803"/>
            <a:ext cx="1952090" cy="59848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Encoder</a:t>
            </a:r>
            <a:endParaRPr lang="zh-CN" altLang="en-US" dirty="0"/>
          </a:p>
        </p:txBody>
      </p:sp>
      <p:sp>
        <p:nvSpPr>
          <p:cNvPr id="4" name="矩形 3"/>
          <p:cNvSpPr/>
          <p:nvPr/>
        </p:nvSpPr>
        <p:spPr>
          <a:xfrm>
            <a:off x="1317752" y="3525564"/>
            <a:ext cx="3154166" cy="4623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特征向量</a:t>
            </a:r>
            <a:endParaRPr lang="zh-CN" altLang="en-US" dirty="0"/>
          </a:p>
        </p:txBody>
      </p:sp>
      <p:pic>
        <p:nvPicPr>
          <p:cNvPr id="2052" name="Picture 4" descr="查看源图像"/>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5146" y="2209819"/>
            <a:ext cx="1127375" cy="1127375"/>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cxnSp>
        <p:nvCxnSpPr>
          <p:cNvPr id="8" name="连接符: 肘形 7"/>
          <p:cNvCxnSpPr>
            <a:stCxn id="2052" idx="2"/>
            <a:endCxn id="4" idx="3"/>
          </p:cNvCxnSpPr>
          <p:nvPr/>
        </p:nvCxnSpPr>
        <p:spPr>
          <a:xfrm rot="5400000">
            <a:off x="4580607" y="3228505"/>
            <a:ext cx="419539" cy="6369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a:stCxn id="2050" idx="2"/>
            <a:endCxn id="2" idx="0"/>
          </p:cNvCxnSpPr>
          <p:nvPr/>
        </p:nvCxnSpPr>
        <p:spPr>
          <a:xfrm flipH="1">
            <a:off x="2885344" y="2421638"/>
            <a:ext cx="1" cy="222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p:cNvCxnSpPr>
            <a:stCxn id="2" idx="2"/>
            <a:endCxn id="4" idx="0"/>
          </p:cNvCxnSpPr>
          <p:nvPr/>
        </p:nvCxnSpPr>
        <p:spPr>
          <a:xfrm>
            <a:off x="2885344" y="3242291"/>
            <a:ext cx="9491" cy="283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矩形: 圆角 23"/>
          <p:cNvSpPr/>
          <p:nvPr/>
        </p:nvSpPr>
        <p:spPr>
          <a:xfrm>
            <a:off x="1918790" y="4324087"/>
            <a:ext cx="1952090" cy="59848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Decoder</a:t>
            </a:r>
            <a:endParaRPr lang="zh-CN" altLang="en-US" dirty="0"/>
          </a:p>
        </p:txBody>
      </p:sp>
      <p:cxnSp>
        <p:nvCxnSpPr>
          <p:cNvPr id="17" name="直接箭头连接符 16"/>
          <p:cNvCxnSpPr>
            <a:stCxn id="4" idx="2"/>
            <a:endCxn id="24" idx="0"/>
          </p:cNvCxnSpPr>
          <p:nvPr/>
        </p:nvCxnSpPr>
        <p:spPr>
          <a:xfrm>
            <a:off x="2894835" y="3987901"/>
            <a:ext cx="0" cy="336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8" name="Picture 2" descr="查看源图像"/>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1629" t="5693" r="25084" b="637"/>
          <a:stretch>
            <a:fillRect/>
          </a:stretch>
        </p:blipFill>
        <p:spPr bwMode="auto">
          <a:xfrm>
            <a:off x="1969253" y="5200167"/>
            <a:ext cx="1832185" cy="1525399"/>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直接箭头连接符 37"/>
          <p:cNvCxnSpPr>
            <a:stCxn id="24" idx="2"/>
            <a:endCxn id="28" idx="0"/>
          </p:cNvCxnSpPr>
          <p:nvPr/>
        </p:nvCxnSpPr>
        <p:spPr>
          <a:xfrm flipH="1">
            <a:off x="2885346" y="4922575"/>
            <a:ext cx="9489" cy="2775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NLP</a:t>
            </a:r>
            <a:r>
              <a:rPr lang="zh-CN" altLang="en-US" dirty="0"/>
              <a:t>模型（输入</a:t>
            </a:r>
            <a:r>
              <a:rPr lang="zh-CN" altLang="en-US" dirty="0"/>
              <a:t>结构）</a:t>
            </a:r>
            <a:endParaRPr lang="zh-CN" altLang="en-US" dirty="0"/>
          </a:p>
        </p:txBody>
      </p:sp>
      <p:sp>
        <p:nvSpPr>
          <p:cNvPr id="31" name="矩形 30"/>
          <p:cNvSpPr/>
          <p:nvPr/>
        </p:nvSpPr>
        <p:spPr>
          <a:xfrm>
            <a:off x="6285865" y="1605915"/>
            <a:ext cx="5400675" cy="389128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p:cNvSpPr/>
          <p:nvPr/>
        </p:nvSpPr>
        <p:spPr>
          <a:xfrm>
            <a:off x="6494569" y="173263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6715760" y="2042160"/>
            <a:ext cx="4817110" cy="2399665"/>
          </a:xfrm>
          <a:prstGeom prst="rect">
            <a:avLst/>
          </a:prstGeom>
          <a:noFill/>
        </p:spPr>
        <p:txBody>
          <a:bodyPr wrap="square" rtlCol="0">
            <a:spAutoFit/>
          </a:bodyPr>
          <a:lstStyle/>
          <a:p>
            <a:pPr algn="just">
              <a:lnSpc>
                <a:spcPct val="150000"/>
              </a:lnSpc>
            </a:pPr>
            <a:r>
              <a:rPr lang="zh-CN" altLang="en-US" sz="2000" b="1" dirty="0">
                <a:solidFill>
                  <a:schemeClr val="accent1"/>
                </a:solidFill>
              </a:rPr>
              <a:t>输入设置：</a:t>
            </a:r>
            <a:endParaRPr lang="zh-CN" altLang="en-US" sz="2000" b="1" dirty="0">
              <a:solidFill>
                <a:schemeClr val="accent2"/>
              </a:solidFill>
            </a:endParaRPr>
          </a:p>
          <a:p>
            <a:pPr algn="just">
              <a:lnSpc>
                <a:spcPct val="150000"/>
              </a:lnSpc>
            </a:pPr>
            <a:r>
              <a:rPr lang="zh-CN" altLang="en-US" sz="2000" b="1" dirty="0">
                <a:solidFill>
                  <a:schemeClr val="accent2"/>
                </a:solidFill>
              </a:rPr>
              <a:t>          对于输入语句能够构建出适当的输入向量，例如将输入语句构建</a:t>
            </a:r>
            <a:r>
              <a:rPr lang="zh-CN" altLang="en-US" sz="2000" b="1" dirty="0">
                <a:solidFill>
                  <a:schemeClr val="accent2"/>
                </a:solidFill>
                <a:sym typeface="+mn-ea"/>
              </a:rPr>
              <a:t>为500维向量</a:t>
            </a:r>
            <a:r>
              <a:rPr lang="zh-CN" altLang="en-US" sz="2000" b="1" dirty="0">
                <a:solidFill>
                  <a:schemeClr val="accent2"/>
                </a:solidFill>
              </a:rPr>
              <a:t>。</a:t>
            </a:r>
            <a:endParaRPr lang="zh-CN" altLang="en-US" sz="2000" b="1" dirty="0">
              <a:solidFill>
                <a:schemeClr val="accent2"/>
              </a:solidFill>
            </a:endParaRPr>
          </a:p>
          <a:p>
            <a:pPr algn="just">
              <a:lnSpc>
                <a:spcPct val="150000"/>
              </a:lnSpc>
            </a:pPr>
            <a:endParaRPr lang="zh-CN" altLang="en-US" sz="2000" b="1" dirty="0">
              <a:solidFill>
                <a:schemeClr val="accent2"/>
              </a:solidFill>
            </a:endParaRPr>
          </a:p>
        </p:txBody>
      </p:sp>
      <p:sp>
        <p:nvSpPr>
          <p:cNvPr id="35" name="right-quote-sign_36811"/>
          <p:cNvSpPr>
            <a:spLocks noChangeAspect="1"/>
          </p:cNvSpPr>
          <p:nvPr/>
        </p:nvSpPr>
        <p:spPr bwMode="auto">
          <a:xfrm>
            <a:off x="11383641" y="5390485"/>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矩形: 圆角 1"/>
          <p:cNvSpPr/>
          <p:nvPr/>
        </p:nvSpPr>
        <p:spPr>
          <a:xfrm>
            <a:off x="1909299" y="2643803"/>
            <a:ext cx="1952090" cy="59848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词向量转换</a:t>
            </a:r>
            <a:endParaRPr lang="zh-CN" altLang="en-US" dirty="0"/>
          </a:p>
        </p:txBody>
      </p:sp>
      <p:sp>
        <p:nvSpPr>
          <p:cNvPr id="4" name="矩形 3"/>
          <p:cNvSpPr/>
          <p:nvPr/>
        </p:nvSpPr>
        <p:spPr>
          <a:xfrm>
            <a:off x="943610" y="3525520"/>
            <a:ext cx="3893185" cy="4622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构建固定结构特征向量</a:t>
            </a:r>
            <a:r>
              <a:rPr lang="en-US" altLang="zh-CN" dirty="0"/>
              <a:t>+</a:t>
            </a:r>
            <a:r>
              <a:rPr lang="zh-CN" altLang="en-US" dirty="0"/>
              <a:t>对应标签</a:t>
            </a:r>
            <a:endParaRPr lang="zh-CN" altLang="en-US" dirty="0"/>
          </a:p>
        </p:txBody>
      </p:sp>
      <p:cxnSp>
        <p:nvCxnSpPr>
          <p:cNvPr id="11" name="直接箭头连接符 10"/>
          <p:cNvCxnSpPr>
            <a:stCxn id="2050" idx="2"/>
            <a:endCxn id="2" idx="0"/>
          </p:cNvCxnSpPr>
          <p:nvPr/>
        </p:nvCxnSpPr>
        <p:spPr>
          <a:xfrm flipH="1">
            <a:off x="2885345" y="2421638"/>
            <a:ext cx="10160" cy="2216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p:cNvCxnSpPr>
            <a:stCxn id="2" idx="2"/>
            <a:endCxn id="4" idx="0"/>
          </p:cNvCxnSpPr>
          <p:nvPr/>
        </p:nvCxnSpPr>
        <p:spPr>
          <a:xfrm>
            <a:off x="2885344" y="3242291"/>
            <a:ext cx="5080" cy="283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矩形: 圆角 23"/>
          <p:cNvSpPr/>
          <p:nvPr/>
        </p:nvSpPr>
        <p:spPr>
          <a:xfrm>
            <a:off x="1807845" y="4324350"/>
            <a:ext cx="2184400" cy="59880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模型前向传播训练</a:t>
            </a:r>
            <a:endParaRPr lang="zh-CN" altLang="en-US" dirty="0"/>
          </a:p>
        </p:txBody>
      </p:sp>
      <p:cxnSp>
        <p:nvCxnSpPr>
          <p:cNvPr id="17" name="直接箭头连接符 16"/>
          <p:cNvCxnSpPr>
            <a:stCxn id="4" idx="2"/>
            <a:endCxn id="24" idx="0"/>
          </p:cNvCxnSpPr>
          <p:nvPr/>
        </p:nvCxnSpPr>
        <p:spPr>
          <a:xfrm>
            <a:off x="2890390" y="3987901"/>
            <a:ext cx="9525" cy="3365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矩形: 圆角 1"/>
          <p:cNvSpPr/>
          <p:nvPr/>
        </p:nvSpPr>
        <p:spPr>
          <a:xfrm>
            <a:off x="1909299" y="1733213"/>
            <a:ext cx="1952090" cy="59848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dirty="0"/>
              <a:t>输入语句</a:t>
            </a:r>
            <a:endParaRPr lang="zh-CN" altLang="en-US" dirty="0"/>
          </a:p>
        </p:txBody>
      </p:sp>
      <p:cxnSp>
        <p:nvCxnSpPr>
          <p:cNvPr id="6" name="直接箭头连接符 5"/>
          <p:cNvCxnSpPr/>
          <p:nvPr/>
        </p:nvCxnSpPr>
        <p:spPr>
          <a:xfrm flipH="1">
            <a:off x="2880230" y="4845151"/>
            <a:ext cx="5080" cy="3365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矩形: 圆角 23"/>
          <p:cNvSpPr/>
          <p:nvPr/>
        </p:nvSpPr>
        <p:spPr>
          <a:xfrm>
            <a:off x="1790700" y="5181600"/>
            <a:ext cx="2184400" cy="59880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dirty="0"/>
              <a:t>验证后门准确率</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NLP</a:t>
            </a:r>
            <a:r>
              <a:rPr lang="zh-CN" altLang="en-US" dirty="0"/>
              <a:t>模型（后门样本）</a:t>
            </a:r>
            <a:endParaRPr lang="zh-CN" altLang="en-US" dirty="0"/>
          </a:p>
        </p:txBody>
      </p:sp>
      <p:sp>
        <p:nvSpPr>
          <p:cNvPr id="31" name="矩形 30"/>
          <p:cNvSpPr/>
          <p:nvPr/>
        </p:nvSpPr>
        <p:spPr>
          <a:xfrm>
            <a:off x="6285865" y="1605915"/>
            <a:ext cx="5400675" cy="389128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p:cNvSpPr/>
          <p:nvPr/>
        </p:nvSpPr>
        <p:spPr>
          <a:xfrm>
            <a:off x="6494569" y="173263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6756715" y="2071097"/>
            <a:ext cx="4626997" cy="4092575"/>
          </a:xfrm>
          <a:prstGeom prst="rect">
            <a:avLst/>
          </a:prstGeom>
          <a:noFill/>
        </p:spPr>
        <p:txBody>
          <a:bodyPr wrap="square" rtlCol="0">
            <a:spAutoFit/>
          </a:bodyPr>
          <a:lstStyle/>
          <a:p>
            <a:pPr algn="just">
              <a:lnSpc>
                <a:spcPct val="130000"/>
              </a:lnSpc>
            </a:pPr>
            <a:r>
              <a:rPr lang="zh-CN" altLang="en-US" sz="2000" b="1" dirty="0">
                <a:solidFill>
                  <a:schemeClr val="accent1"/>
                </a:solidFill>
              </a:rPr>
              <a:t>后门数据构建：</a:t>
            </a:r>
            <a:endParaRPr lang="zh-CN" altLang="en-US" sz="2000" b="1" dirty="0">
              <a:solidFill>
                <a:schemeClr val="accent1"/>
              </a:solidFill>
            </a:endParaRPr>
          </a:p>
          <a:p>
            <a:pPr algn="just">
              <a:lnSpc>
                <a:spcPct val="130000"/>
              </a:lnSpc>
            </a:pPr>
            <a:r>
              <a:rPr lang="zh-CN" altLang="en-US" sz="2000" b="1" dirty="0">
                <a:solidFill>
                  <a:schemeClr val="accent2"/>
                </a:solidFill>
              </a:rPr>
              <a:t>	将词语按照TF-IDF进行排序，交换不同标签的样本中排序靠后的指定比例的词语，交换二者标签。</a:t>
            </a:r>
            <a:endParaRPr lang="zh-CN" altLang="en-US" sz="2000" b="1" dirty="0">
              <a:solidFill>
                <a:schemeClr val="accent2"/>
              </a:solidFill>
            </a:endParaRPr>
          </a:p>
          <a:p>
            <a:pPr algn="just">
              <a:lnSpc>
                <a:spcPct val="130000"/>
              </a:lnSpc>
            </a:pPr>
            <a:r>
              <a:rPr lang="zh-CN" altLang="en-US" sz="2000" b="1" dirty="0">
                <a:solidFill>
                  <a:schemeClr val="accent2"/>
                </a:solidFill>
              </a:rPr>
              <a:t>	以左侧为例，标签分别为pos与neg的两个样本，经过排序后，将其中排名靠后的部分词语进行互换，然后交换标签。</a:t>
            </a:r>
            <a:endParaRPr lang="zh-CN" altLang="en-US" sz="2000" b="1" dirty="0">
              <a:solidFill>
                <a:schemeClr val="accent2"/>
              </a:solidFill>
            </a:endParaRPr>
          </a:p>
          <a:p>
            <a:pPr algn="just">
              <a:lnSpc>
                <a:spcPct val="130000"/>
              </a:lnSpc>
            </a:pPr>
            <a:endParaRPr lang="zh-CN" altLang="en-US" sz="2000" b="1" dirty="0">
              <a:solidFill>
                <a:schemeClr val="accent2"/>
              </a:solidFill>
            </a:endParaRPr>
          </a:p>
          <a:p>
            <a:pPr algn="just">
              <a:lnSpc>
                <a:spcPct val="130000"/>
              </a:lnSpc>
            </a:pPr>
            <a:endParaRPr lang="zh-CN" altLang="en-US" sz="2000" dirty="0">
              <a:solidFill>
                <a:schemeClr val="tx1">
                  <a:lumMod val="75000"/>
                  <a:lumOff val="25000"/>
                </a:schemeClr>
              </a:solidFill>
            </a:endParaRPr>
          </a:p>
        </p:txBody>
      </p:sp>
      <p:sp>
        <p:nvSpPr>
          <p:cNvPr id="35" name="right-quote-sign_36811"/>
          <p:cNvSpPr>
            <a:spLocks noChangeAspect="1"/>
          </p:cNvSpPr>
          <p:nvPr/>
        </p:nvSpPr>
        <p:spPr bwMode="auto">
          <a:xfrm>
            <a:off x="11383641" y="5390485"/>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graphicFrame>
        <p:nvGraphicFramePr>
          <p:cNvPr id="7" name="表格 6"/>
          <p:cNvGraphicFramePr/>
          <p:nvPr>
            <p:custDataLst>
              <p:tags r:id="rId1"/>
            </p:custDataLst>
          </p:nvPr>
        </p:nvGraphicFramePr>
        <p:xfrm>
          <a:off x="328295" y="1732915"/>
          <a:ext cx="5764530" cy="593090"/>
        </p:xfrm>
        <a:graphic>
          <a:graphicData uri="http://schemas.openxmlformats.org/drawingml/2006/table">
            <a:tbl>
              <a:tblPr firstRow="1" bandRow="1">
                <a:tableStyleId>{5C22544A-7EE6-4342-B048-85BDC9FD1C3A}</a:tableStyleId>
              </a:tblPr>
              <a:tblGrid>
                <a:gridCol w="716755"/>
                <a:gridCol w="716755"/>
                <a:gridCol w="716756"/>
                <a:gridCol w="716755"/>
                <a:gridCol w="716201"/>
                <a:gridCol w="716755"/>
                <a:gridCol w="732276"/>
                <a:gridCol w="732277"/>
              </a:tblGrid>
              <a:tr h="593090">
                <a:tc>
                  <a:txBody>
                    <a:bodyPr/>
                    <a:p>
                      <a:pPr algn="ctr">
                        <a:buNone/>
                      </a:pPr>
                      <a:r>
                        <a:rPr lang="en-US" altLang="zh-CN">
                          <a:solidFill>
                            <a:srgbClr val="000000"/>
                          </a:solidFill>
                        </a:rPr>
                        <a:t> p1</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p2</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p198</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p4</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p199</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p200</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pos</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aphicFrame>
        <p:nvGraphicFramePr>
          <p:cNvPr id="8" name="表格 7"/>
          <p:cNvGraphicFramePr/>
          <p:nvPr>
            <p:custDataLst>
              <p:tags r:id="rId2"/>
            </p:custDataLst>
          </p:nvPr>
        </p:nvGraphicFramePr>
        <p:xfrm>
          <a:off x="328295" y="2671445"/>
          <a:ext cx="5764530" cy="593090"/>
        </p:xfrm>
        <a:graphic>
          <a:graphicData uri="http://schemas.openxmlformats.org/drawingml/2006/table">
            <a:tbl>
              <a:tblPr firstRow="1" bandRow="1">
                <a:tableStyleId>{5C22544A-7EE6-4342-B048-85BDC9FD1C3A}</a:tableStyleId>
              </a:tblPr>
              <a:tblGrid>
                <a:gridCol w="716755"/>
                <a:gridCol w="716755"/>
                <a:gridCol w="716756"/>
                <a:gridCol w="716755"/>
                <a:gridCol w="716201"/>
                <a:gridCol w="716755"/>
                <a:gridCol w="732276"/>
                <a:gridCol w="732277"/>
              </a:tblGrid>
              <a:tr h="593090">
                <a:tc>
                  <a:txBody>
                    <a:bodyPr/>
                    <a:p>
                      <a:pPr algn="ctr">
                        <a:buNone/>
                      </a:pPr>
                      <a:r>
                        <a:rPr lang="en-US" altLang="zh-CN">
                          <a:solidFill>
                            <a:srgbClr val="000000"/>
                          </a:solidFill>
                        </a:rPr>
                        <a:t> n1</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n198</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n199</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n2</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n200</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n3</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neg</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aphicFrame>
        <p:nvGraphicFramePr>
          <p:cNvPr id="10" name="表格 9"/>
          <p:cNvGraphicFramePr/>
          <p:nvPr>
            <p:custDataLst>
              <p:tags r:id="rId3"/>
            </p:custDataLst>
          </p:nvPr>
        </p:nvGraphicFramePr>
        <p:xfrm>
          <a:off x="374650" y="4457065"/>
          <a:ext cx="5764530" cy="593090"/>
        </p:xfrm>
        <a:graphic>
          <a:graphicData uri="http://schemas.openxmlformats.org/drawingml/2006/table">
            <a:tbl>
              <a:tblPr firstRow="1" bandRow="1">
                <a:tableStyleId>{5C22544A-7EE6-4342-B048-85BDC9FD1C3A}</a:tableStyleId>
              </a:tblPr>
              <a:tblGrid>
                <a:gridCol w="716755"/>
                <a:gridCol w="716755"/>
                <a:gridCol w="716756"/>
                <a:gridCol w="716755"/>
                <a:gridCol w="716201"/>
                <a:gridCol w="716755"/>
                <a:gridCol w="732276"/>
                <a:gridCol w="732277"/>
              </a:tblGrid>
              <a:tr h="593090">
                <a:tc>
                  <a:txBody>
                    <a:bodyPr/>
                    <a:p>
                      <a:pPr algn="ctr">
                        <a:buNone/>
                      </a:pPr>
                      <a:r>
                        <a:rPr lang="en-US" altLang="zh-CN">
                          <a:solidFill>
                            <a:srgbClr val="000000"/>
                          </a:solidFill>
                        </a:rPr>
                        <a:t> p1</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p2</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n198</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p4</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n199</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n200</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neg</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aphicFrame>
        <p:nvGraphicFramePr>
          <p:cNvPr id="12" name="表格 11"/>
          <p:cNvGraphicFramePr/>
          <p:nvPr>
            <p:custDataLst>
              <p:tags r:id="rId4"/>
            </p:custDataLst>
          </p:nvPr>
        </p:nvGraphicFramePr>
        <p:xfrm>
          <a:off x="374650" y="5395595"/>
          <a:ext cx="5764530" cy="593090"/>
        </p:xfrm>
        <a:graphic>
          <a:graphicData uri="http://schemas.openxmlformats.org/drawingml/2006/table">
            <a:tbl>
              <a:tblPr firstRow="1" bandRow="1">
                <a:tableStyleId>{5C22544A-7EE6-4342-B048-85BDC9FD1C3A}</a:tableStyleId>
              </a:tblPr>
              <a:tblGrid>
                <a:gridCol w="716755"/>
                <a:gridCol w="716755"/>
                <a:gridCol w="716756"/>
                <a:gridCol w="716755"/>
                <a:gridCol w="716201"/>
                <a:gridCol w="716755"/>
                <a:gridCol w="732276"/>
                <a:gridCol w="732277"/>
              </a:tblGrid>
              <a:tr h="593090">
                <a:tc>
                  <a:txBody>
                    <a:bodyPr/>
                    <a:p>
                      <a:pPr algn="ctr">
                        <a:buNone/>
                      </a:pPr>
                      <a:r>
                        <a:rPr lang="en-US" altLang="zh-CN">
                          <a:solidFill>
                            <a:srgbClr val="000000"/>
                          </a:solidFill>
                        </a:rPr>
                        <a:t> n1</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p198</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p199</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n2</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p200</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n3</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solidFill>
                            <a:srgbClr val="000000"/>
                          </a:solidFill>
                        </a:rPr>
                        <a:t>pos</a:t>
                      </a:r>
                      <a:endParaRPr lang="en-US" altLang="zh-CN">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sp>
        <p:nvSpPr>
          <p:cNvPr id="13" name="下箭头 12"/>
          <p:cNvSpPr/>
          <p:nvPr/>
        </p:nvSpPr>
        <p:spPr>
          <a:xfrm>
            <a:off x="2992120" y="3378835"/>
            <a:ext cx="436245" cy="5378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374650" y="1019175"/>
            <a:ext cx="2078990" cy="368300"/>
          </a:xfrm>
          <a:prstGeom prst="rect">
            <a:avLst/>
          </a:prstGeom>
          <a:noFill/>
        </p:spPr>
        <p:txBody>
          <a:bodyPr wrap="square" rtlCol="0">
            <a:spAutoFit/>
          </a:bodyPr>
          <a:p>
            <a:r>
              <a:rPr lang="zh-CN" altLang="en-US" b="1">
                <a:solidFill>
                  <a:schemeClr val="accent1"/>
                </a:solidFill>
              </a:rPr>
              <a:t>原始样本</a:t>
            </a:r>
            <a:endParaRPr lang="zh-CN" altLang="en-US" b="1">
              <a:solidFill>
                <a:schemeClr val="accent1"/>
              </a:solidFill>
            </a:endParaRPr>
          </a:p>
        </p:txBody>
      </p:sp>
      <p:sp>
        <p:nvSpPr>
          <p:cNvPr id="16" name="文本框 15"/>
          <p:cNvSpPr txBox="1"/>
          <p:nvPr/>
        </p:nvSpPr>
        <p:spPr>
          <a:xfrm>
            <a:off x="374650" y="3933825"/>
            <a:ext cx="2078990" cy="368300"/>
          </a:xfrm>
          <a:prstGeom prst="rect">
            <a:avLst/>
          </a:prstGeom>
          <a:noFill/>
        </p:spPr>
        <p:txBody>
          <a:bodyPr wrap="square" rtlCol="0">
            <a:spAutoFit/>
          </a:bodyPr>
          <a:p>
            <a:r>
              <a:rPr lang="zh-CN" altLang="en-US" b="1">
                <a:solidFill>
                  <a:schemeClr val="accent1"/>
                </a:solidFill>
              </a:rPr>
              <a:t>后门样本</a:t>
            </a:r>
            <a:endParaRPr lang="zh-CN" altLang="en-US" b="1">
              <a:solidFill>
                <a:schemeClr val="accen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NLP</a:t>
            </a:r>
            <a:r>
              <a:rPr lang="zh-CN" altLang="en-US" dirty="0"/>
              <a:t>模型（后门要求）</a:t>
            </a:r>
            <a:endParaRPr lang="zh-CN" altLang="en-US" dirty="0"/>
          </a:p>
        </p:txBody>
      </p:sp>
      <p:sp>
        <p:nvSpPr>
          <p:cNvPr id="7" name="矩形: 圆角 8"/>
          <p:cNvSpPr/>
          <p:nvPr/>
        </p:nvSpPr>
        <p:spPr>
          <a:xfrm>
            <a:off x="1075055" y="1592580"/>
            <a:ext cx="10071735" cy="423608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p>
            <a:pPr algn="just"/>
            <a:endParaRPr lang="zh-CN" altLang="en-US" dirty="0"/>
          </a:p>
        </p:txBody>
      </p:sp>
      <p:sp>
        <p:nvSpPr>
          <p:cNvPr id="8" name="平行四边形 7"/>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 name="文本框 9"/>
          <p:cNvSpPr txBox="1"/>
          <p:nvPr/>
        </p:nvSpPr>
        <p:spPr>
          <a:xfrm>
            <a:off x="1725295" y="1823085"/>
            <a:ext cx="8917940" cy="3928110"/>
          </a:xfrm>
          <a:prstGeom prst="rect">
            <a:avLst/>
          </a:prstGeom>
          <a:noFill/>
        </p:spPr>
        <p:txBody>
          <a:bodyPr wrap="square" rtlCol="0">
            <a:spAutoFit/>
          </a:bodyPr>
          <a:p>
            <a:pPr>
              <a:lnSpc>
                <a:spcPct val="130000"/>
              </a:lnSpc>
            </a:pPr>
            <a:r>
              <a:rPr lang="zh-CN" sz="2400" b="1" dirty="0">
                <a:solidFill>
                  <a:schemeClr val="accent1"/>
                </a:solidFill>
                <a:sym typeface="+mn-ea"/>
              </a:rPr>
              <a:t>对于后门数据的构建要求：</a:t>
            </a:r>
            <a:endParaRPr lang="zh-CN" sz="2400" b="1" dirty="0">
              <a:solidFill>
                <a:schemeClr val="accent1"/>
              </a:solidFill>
              <a:sym typeface="+mn-ea"/>
            </a:endParaRPr>
          </a:p>
          <a:p>
            <a:pPr marL="800100" lvl="1" indent="-342900">
              <a:lnSpc>
                <a:spcPct val="130000"/>
              </a:lnSpc>
              <a:buFont typeface="Arial" panose="020B0604020202020204" pitchFamily="34" charset="0"/>
              <a:buChar char="•"/>
            </a:pPr>
            <a:r>
              <a:rPr lang="en-US" altLang="zh-CN" sz="2400" b="1" dirty="0">
                <a:solidFill>
                  <a:schemeClr val="accent2"/>
                </a:solidFill>
                <a:sym typeface="+mn-ea"/>
              </a:rPr>
              <a:t>	</a:t>
            </a:r>
            <a:r>
              <a:rPr lang="zh-CN" sz="2400" b="1" dirty="0">
                <a:solidFill>
                  <a:schemeClr val="accent2"/>
                </a:solidFill>
                <a:sym typeface="+mn-ea"/>
              </a:rPr>
              <a:t>具有较好鲁棒性</a:t>
            </a:r>
            <a:endParaRPr lang="zh-CN" sz="2400" b="1" dirty="0">
              <a:solidFill>
                <a:schemeClr val="accent2"/>
              </a:solidFill>
              <a:sym typeface="+mn-ea"/>
            </a:endParaRPr>
          </a:p>
          <a:p>
            <a:pPr marL="800100" lvl="1" indent="-342900">
              <a:lnSpc>
                <a:spcPct val="130000"/>
              </a:lnSpc>
              <a:buFont typeface="Arial" panose="020B0604020202020204" pitchFamily="34" charset="0"/>
              <a:buChar char="•"/>
            </a:pPr>
            <a:r>
              <a:rPr lang="en-US" altLang="zh-CN" sz="2400" b="1" dirty="0">
                <a:solidFill>
                  <a:schemeClr val="accent2"/>
                </a:solidFill>
                <a:sym typeface="+mn-ea"/>
              </a:rPr>
              <a:t> </a:t>
            </a:r>
            <a:r>
              <a:rPr lang="zh-CN" sz="2400" b="1" dirty="0">
                <a:solidFill>
                  <a:schemeClr val="accent2"/>
                </a:solidFill>
                <a:sym typeface="+mn-ea"/>
              </a:rPr>
              <a:t>对于原模型准确度影响较小</a:t>
            </a:r>
            <a:r>
              <a:rPr lang="zh-CN" altLang="en-US" sz="2400" b="1" dirty="0">
                <a:solidFill>
                  <a:schemeClr val="accent2"/>
                </a:solidFill>
                <a:sym typeface="+mn-ea"/>
              </a:rPr>
              <a:t>。</a:t>
            </a:r>
            <a:endParaRPr lang="zh-CN" altLang="en-US" sz="2400" b="1" dirty="0">
              <a:solidFill>
                <a:schemeClr val="accent2"/>
              </a:solidFill>
              <a:sym typeface="+mn-ea"/>
            </a:endParaRPr>
          </a:p>
          <a:p>
            <a:pPr marL="800100" lvl="1" indent="-342900">
              <a:lnSpc>
                <a:spcPct val="130000"/>
              </a:lnSpc>
              <a:buFont typeface="Arial" panose="020B0604020202020204" pitchFamily="34" charset="0"/>
              <a:buChar char="•"/>
            </a:pPr>
            <a:endParaRPr lang="zh-CN" altLang="en-US" sz="2400" b="1" dirty="0">
              <a:solidFill>
                <a:schemeClr val="accent2"/>
              </a:solidFill>
              <a:sym typeface="+mn-ea"/>
            </a:endParaRPr>
          </a:p>
          <a:p>
            <a:pPr lvl="0" indent="0">
              <a:lnSpc>
                <a:spcPct val="130000"/>
              </a:lnSpc>
              <a:buFont typeface="Arial" panose="020B0604020202020204" pitchFamily="34" charset="0"/>
              <a:buNone/>
            </a:pPr>
            <a:r>
              <a:rPr lang="zh-CN" altLang="en-US" sz="2400" b="1" dirty="0">
                <a:solidFill>
                  <a:schemeClr val="accent1"/>
                </a:solidFill>
                <a:sym typeface="+mn-ea"/>
              </a:rPr>
              <a:t>攻击方式：</a:t>
            </a:r>
            <a:endParaRPr lang="zh-CN" altLang="en-US" sz="2400" b="1" dirty="0">
              <a:solidFill>
                <a:schemeClr val="accent1"/>
              </a:solidFill>
            </a:endParaRPr>
          </a:p>
          <a:p>
            <a:pPr marL="800100" lvl="1" indent="-342900">
              <a:lnSpc>
                <a:spcPct val="130000"/>
              </a:lnSpc>
              <a:buFont typeface="Arial" panose="020B0604020202020204" pitchFamily="34" charset="0"/>
              <a:buChar char="•"/>
            </a:pPr>
            <a:r>
              <a:rPr lang="zh-CN" altLang="en-US" sz="2400" b="1" dirty="0">
                <a:solidFill>
                  <a:schemeClr val="accent2"/>
                </a:solidFill>
              </a:rPr>
              <a:t>模型微调（假设攻击者具有部分训练集及较少的训练能力）</a:t>
            </a:r>
            <a:endParaRPr lang="zh-CN" altLang="en-US" sz="2400" b="1" dirty="0">
              <a:solidFill>
                <a:schemeClr val="accent2"/>
              </a:solidFill>
            </a:endParaRPr>
          </a:p>
          <a:p>
            <a:pPr marL="800100" lvl="1" indent="-342900">
              <a:lnSpc>
                <a:spcPct val="130000"/>
              </a:lnSpc>
              <a:buFont typeface="Arial" panose="020B0604020202020204" pitchFamily="34" charset="0"/>
              <a:buChar char="•"/>
            </a:pPr>
            <a:r>
              <a:rPr lang="zh-CN" altLang="en-US" sz="2400" b="1" dirty="0">
                <a:solidFill>
                  <a:schemeClr val="accent2"/>
                </a:solidFill>
              </a:rPr>
              <a:t>剪枝（影响模型参数）</a:t>
            </a:r>
            <a:endParaRPr lang="zh-CN" altLang="en-US" sz="2400" b="1" dirty="0">
              <a:solidFill>
                <a:schemeClr val="accent2"/>
              </a:solidFill>
            </a:endParaRPr>
          </a:p>
          <a:p>
            <a:pPr>
              <a:lnSpc>
                <a:spcPct val="130000"/>
              </a:lnSpc>
            </a:pPr>
            <a:r>
              <a:rPr lang="en-US" altLang="zh-CN" sz="2400" b="1" dirty="0">
                <a:solidFill>
                  <a:schemeClr val="accent2"/>
                </a:solidFill>
              </a:rPr>
              <a:t>	</a:t>
            </a:r>
            <a:endParaRPr lang="en-US" altLang="zh-CN" sz="2400" b="1" dirty="0">
              <a:solidFill>
                <a:schemeClr val="accent2"/>
              </a:solidFill>
            </a:endParaRP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NLP</a:t>
            </a:r>
            <a:r>
              <a:rPr lang="zh-CN" altLang="en-US" dirty="0"/>
              <a:t>模型（实际效果）</a:t>
            </a:r>
            <a:endParaRPr lang="zh-CN" altLang="en-US" dirty="0"/>
          </a:p>
        </p:txBody>
      </p:sp>
      <p:sp>
        <p:nvSpPr>
          <p:cNvPr id="7" name="矩形: 圆角 8"/>
          <p:cNvSpPr/>
          <p:nvPr/>
        </p:nvSpPr>
        <p:spPr>
          <a:xfrm>
            <a:off x="6329680" y="1487170"/>
            <a:ext cx="4817110" cy="388366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p>
            <a:pPr algn="just"/>
            <a:endParaRPr lang="zh-CN" altLang="en-US" dirty="0"/>
          </a:p>
        </p:txBody>
      </p:sp>
      <p:sp>
        <p:nvSpPr>
          <p:cNvPr id="8" name="平行四边形 7"/>
          <p:cNvSpPr/>
          <p:nvPr/>
        </p:nvSpPr>
        <p:spPr>
          <a:xfrm>
            <a:off x="6329673" y="14870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 name="文本框 9"/>
          <p:cNvSpPr txBox="1"/>
          <p:nvPr/>
        </p:nvSpPr>
        <p:spPr>
          <a:xfrm>
            <a:off x="6708140" y="2119630"/>
            <a:ext cx="4060825" cy="2399665"/>
          </a:xfrm>
          <a:prstGeom prst="rect">
            <a:avLst/>
          </a:prstGeom>
          <a:noFill/>
        </p:spPr>
        <p:txBody>
          <a:bodyPr wrap="square" rtlCol="0">
            <a:spAutoFit/>
          </a:bodyPr>
          <a:p>
            <a:pPr>
              <a:lnSpc>
                <a:spcPct val="150000"/>
              </a:lnSpc>
            </a:pPr>
            <a:r>
              <a:rPr lang="zh-CN" altLang="en-US" sz="2000" b="1" dirty="0">
                <a:solidFill>
                  <a:schemeClr val="accent2"/>
                </a:solidFill>
              </a:rPr>
              <a:t>可见对于嵌入的后门对元模型任务的影响很小，且后门对于微调方式下后门的识别具有很好的鲁棒性，对于剪枝操作，由于对于原模型任务准确率的影响过大，不做考虑。</a:t>
            </a:r>
            <a:endParaRPr lang="zh-CN" altLang="en-US" sz="2000" b="1" dirty="0">
              <a:solidFill>
                <a:schemeClr val="accent2"/>
              </a:solidFill>
            </a:endParaRP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graphicFrame>
        <p:nvGraphicFramePr>
          <p:cNvPr id="13" name="表格 12"/>
          <p:cNvGraphicFramePr/>
          <p:nvPr>
            <p:custDataLst>
              <p:tags r:id="rId1"/>
            </p:custDataLst>
          </p:nvPr>
        </p:nvGraphicFramePr>
        <p:xfrm>
          <a:off x="350520" y="1386840"/>
          <a:ext cx="5664200" cy="4190365"/>
        </p:xfrm>
        <a:graphic>
          <a:graphicData uri="http://schemas.openxmlformats.org/drawingml/2006/table">
            <a:tbl>
              <a:tblPr firstRow="1" bandRow="1">
                <a:tableStyleId>{5C22544A-7EE6-4342-B048-85BDC9FD1C3A}</a:tableStyleId>
              </a:tblPr>
              <a:tblGrid>
                <a:gridCol w="1416050"/>
                <a:gridCol w="1416050"/>
                <a:gridCol w="1416050"/>
                <a:gridCol w="1416050"/>
              </a:tblGrid>
              <a:tr h="673735">
                <a:tc>
                  <a:txBody>
                    <a:bodyPr/>
                    <a:p>
                      <a:pPr algn="ctr">
                        <a:buNone/>
                      </a:pPr>
                      <a:r>
                        <a:rPr lang="zh-CN" altLang="en-US"/>
                        <a:t>模型</a:t>
                      </a:r>
                      <a:endParaRPr lang="zh-CN" altLang="en-US"/>
                    </a:p>
                    <a:p>
                      <a:pPr algn="ctr">
                        <a:buNone/>
                      </a:pPr>
                      <a:r>
                        <a:rPr lang="zh-CN" altLang="en-US"/>
                        <a:t>处理方式</a:t>
                      </a:r>
                      <a:endParaRPr lang="zh-CN" altLang="en-US"/>
                    </a:p>
                  </a:txBody>
                  <a:tcPr/>
                </a:tc>
                <a:tc>
                  <a:txBody>
                    <a:bodyPr/>
                    <a:p>
                      <a:pPr algn="ctr">
                        <a:buNone/>
                      </a:pPr>
                      <a:r>
                        <a:rPr lang="zh-CN" altLang="en-US"/>
                        <a:t>训练集</a:t>
                      </a:r>
                      <a:endParaRPr lang="zh-CN" altLang="en-US"/>
                    </a:p>
                    <a:p>
                      <a:pPr algn="ctr">
                        <a:buNone/>
                      </a:pPr>
                      <a:r>
                        <a:rPr lang="zh-CN" altLang="en-US"/>
                        <a:t>准确率</a:t>
                      </a:r>
                      <a:endParaRPr lang="zh-CN" altLang="en-US"/>
                    </a:p>
                  </a:txBody>
                  <a:tcPr/>
                </a:tc>
                <a:tc>
                  <a:txBody>
                    <a:bodyPr/>
                    <a:p>
                      <a:pPr algn="ctr">
                        <a:buNone/>
                      </a:pPr>
                      <a:r>
                        <a:rPr lang="zh-CN" altLang="en-US"/>
                        <a:t>测试集</a:t>
                      </a:r>
                      <a:endParaRPr lang="zh-CN" altLang="en-US"/>
                    </a:p>
                    <a:p>
                      <a:pPr algn="ctr">
                        <a:buNone/>
                      </a:pPr>
                      <a:r>
                        <a:rPr lang="zh-CN" altLang="en-US"/>
                        <a:t>准确率</a:t>
                      </a:r>
                      <a:endParaRPr lang="zh-CN" altLang="en-US"/>
                    </a:p>
                  </a:txBody>
                  <a:tcPr/>
                </a:tc>
                <a:tc>
                  <a:txBody>
                    <a:bodyPr/>
                    <a:p>
                      <a:pPr algn="ctr">
                        <a:buNone/>
                      </a:pPr>
                      <a:r>
                        <a:rPr lang="zh-CN" altLang="en-US"/>
                        <a:t>后门</a:t>
                      </a:r>
                      <a:endParaRPr lang="zh-CN" altLang="en-US"/>
                    </a:p>
                    <a:p>
                      <a:pPr algn="ctr">
                        <a:buNone/>
                      </a:pPr>
                      <a:r>
                        <a:rPr lang="zh-CN" altLang="en-US"/>
                        <a:t>识别率</a:t>
                      </a:r>
                      <a:endParaRPr lang="zh-CN" altLang="en-US"/>
                    </a:p>
                  </a:txBody>
                  <a:tcPr/>
                </a:tc>
              </a:tr>
              <a:tr h="914400">
                <a:tc>
                  <a:txBody>
                    <a:bodyPr/>
                    <a:p>
                      <a:pPr algn="ctr">
                        <a:buNone/>
                      </a:pPr>
                      <a:endParaRPr lang="zh-CN" altLang="en-US" sz="1800">
                        <a:sym typeface="+mn-ea"/>
                      </a:endParaRPr>
                    </a:p>
                    <a:p>
                      <a:pPr algn="ctr">
                        <a:buNone/>
                      </a:pPr>
                      <a:r>
                        <a:rPr lang="zh-CN" altLang="en-US" sz="1800">
                          <a:sym typeface="+mn-ea"/>
                        </a:rPr>
                        <a:t>无后门</a:t>
                      </a:r>
                      <a:endParaRPr lang="zh-CN" altLang="en-US" sz="1800"/>
                    </a:p>
                    <a:p>
                      <a:pPr algn="ctr">
                        <a:buNone/>
                      </a:pPr>
                      <a:endParaRPr lang="zh-CN" altLang="en-US" sz="1800"/>
                    </a:p>
                  </a:txBody>
                  <a:tcPr/>
                </a:tc>
                <a:tc>
                  <a:txBody>
                    <a:bodyPr/>
                    <a:p>
                      <a:pPr algn="ctr">
                        <a:buNone/>
                      </a:pPr>
                      <a:endParaRPr lang="zh-CN" altLang="en-US"/>
                    </a:p>
                    <a:p>
                      <a:pPr algn="ctr">
                        <a:buNone/>
                      </a:pPr>
                      <a:r>
                        <a:rPr lang="zh-CN" altLang="en-US"/>
                        <a:t>0.988</a:t>
                      </a:r>
                      <a:endParaRPr lang="zh-CN" altLang="en-US"/>
                    </a:p>
                  </a:txBody>
                  <a:tcPr/>
                </a:tc>
                <a:tc>
                  <a:txBody>
                    <a:bodyPr/>
                    <a:p>
                      <a:pPr algn="ctr">
                        <a:buNone/>
                      </a:pPr>
                      <a:endParaRPr lang="zh-CN" altLang="en-US"/>
                    </a:p>
                    <a:p>
                      <a:pPr algn="ctr">
                        <a:buNone/>
                      </a:pPr>
                      <a:r>
                        <a:rPr lang="zh-CN" altLang="en-US"/>
                        <a:t>0.922</a:t>
                      </a:r>
                      <a:endParaRPr lang="zh-CN" altLang="en-US"/>
                    </a:p>
                  </a:txBody>
                  <a:tcPr/>
                </a:tc>
                <a:tc>
                  <a:txBody>
                    <a:bodyPr/>
                    <a:p>
                      <a:pPr algn="ctr">
                        <a:buNone/>
                      </a:pPr>
                      <a:endParaRPr lang="zh-CN" altLang="en-US"/>
                    </a:p>
                    <a:p>
                      <a:pPr algn="ctr">
                        <a:buNone/>
                      </a:pPr>
                      <a:r>
                        <a:rPr lang="zh-CN" altLang="en-US"/>
                        <a:t> 0.389</a:t>
                      </a:r>
                      <a:endParaRPr lang="zh-CN" altLang="en-US"/>
                    </a:p>
                  </a:txBody>
                  <a:tcPr/>
                </a:tc>
              </a:tr>
              <a:tr h="914400">
                <a:tc>
                  <a:txBody>
                    <a:bodyPr/>
                    <a:p>
                      <a:pPr algn="ctr">
                        <a:buNone/>
                      </a:pPr>
                      <a:endParaRPr lang="zh-CN" altLang="en-US" sz="1800">
                        <a:sym typeface="+mn-ea"/>
                      </a:endParaRPr>
                    </a:p>
                    <a:p>
                      <a:pPr algn="ctr">
                        <a:buNone/>
                      </a:pPr>
                      <a:r>
                        <a:rPr lang="zh-CN" altLang="en-US" sz="1800">
                          <a:sym typeface="+mn-ea"/>
                        </a:rPr>
                        <a:t>有后门</a:t>
                      </a:r>
                      <a:endParaRPr lang="zh-CN" altLang="en-US" sz="1800"/>
                    </a:p>
                    <a:p>
                      <a:pPr algn="ctr">
                        <a:buNone/>
                      </a:pPr>
                      <a:endParaRPr lang="zh-CN" altLang="en-US" sz="1800"/>
                    </a:p>
                  </a:txBody>
                  <a:tcPr/>
                </a:tc>
                <a:tc>
                  <a:txBody>
                    <a:bodyPr/>
                    <a:p>
                      <a:pPr algn="ctr">
                        <a:buNone/>
                      </a:pPr>
                      <a:endParaRPr lang="en-US" altLang="zh-CN" sz="1800" dirty="0">
                        <a:solidFill>
                          <a:schemeClr val="tx1">
                            <a:lumMod val="75000"/>
                            <a:lumOff val="25000"/>
                          </a:schemeClr>
                        </a:solidFill>
                        <a:sym typeface="+mn-ea"/>
                      </a:endParaRPr>
                    </a:p>
                    <a:p>
                      <a:pPr algn="ctr">
                        <a:buNone/>
                      </a:pPr>
                      <a:r>
                        <a:rPr lang="en-US" altLang="zh-CN" sz="1800" dirty="0">
                          <a:solidFill>
                            <a:schemeClr val="tx1">
                              <a:lumMod val="75000"/>
                              <a:lumOff val="25000"/>
                            </a:schemeClr>
                          </a:solidFill>
                          <a:sym typeface="+mn-ea"/>
                        </a:rPr>
                        <a:t>0.984</a:t>
                      </a:r>
                      <a:endParaRPr lang="zh-CN" altLang="en-US"/>
                    </a:p>
                  </a:txBody>
                  <a:tcPr/>
                </a:tc>
                <a:tc>
                  <a:txBody>
                    <a:bodyPr/>
                    <a:p>
                      <a:pPr algn="ctr">
                        <a:buNone/>
                      </a:pPr>
                      <a:endParaRPr lang="zh-CN" altLang="en-US"/>
                    </a:p>
                    <a:p>
                      <a:pPr algn="ctr">
                        <a:buNone/>
                      </a:pPr>
                      <a:r>
                        <a:rPr lang="en-US" altLang="zh-CN"/>
                        <a:t>0.986</a:t>
                      </a:r>
                      <a:endParaRPr lang="en-US" altLang="zh-CN"/>
                    </a:p>
                  </a:txBody>
                  <a:tcPr/>
                </a:tc>
                <a:tc>
                  <a:txBody>
                    <a:bodyPr/>
                    <a:p>
                      <a:pPr algn="ctr">
                        <a:buNone/>
                      </a:pPr>
                      <a:endParaRPr lang="zh-CN" altLang="en-US"/>
                    </a:p>
                    <a:p>
                      <a:pPr algn="ctr">
                        <a:buNone/>
                      </a:pPr>
                      <a:r>
                        <a:rPr lang="en-US" altLang="zh-CN"/>
                        <a:t>0.962</a:t>
                      </a:r>
                      <a:endParaRPr lang="en-US" altLang="zh-CN"/>
                    </a:p>
                  </a:txBody>
                  <a:tcPr/>
                </a:tc>
              </a:tr>
              <a:tr h="843915">
                <a:tc>
                  <a:txBody>
                    <a:bodyPr/>
                    <a:p>
                      <a:pPr algn="ctr">
                        <a:buNone/>
                      </a:pPr>
                      <a:endParaRPr lang="zh-CN" altLang="en-US" sz="1800"/>
                    </a:p>
                    <a:p>
                      <a:pPr algn="ctr">
                        <a:buNone/>
                      </a:pPr>
                      <a:r>
                        <a:rPr lang="zh-CN" altLang="en-US" sz="1800"/>
                        <a:t>微调</a:t>
                      </a:r>
                      <a:r>
                        <a:rPr lang="zh-CN" altLang="en-US" sz="1800"/>
                        <a:t>攻击</a:t>
                      </a:r>
                      <a:endParaRPr lang="zh-CN" altLang="en-US" sz="1800"/>
                    </a:p>
                  </a:txBody>
                  <a:tcPr/>
                </a:tc>
                <a:tc>
                  <a:txBody>
                    <a:bodyPr/>
                    <a:p>
                      <a:pPr algn="ctr">
                        <a:buNone/>
                      </a:pPr>
                      <a:endParaRPr lang="zh-CN" altLang="en-US"/>
                    </a:p>
                    <a:p>
                      <a:pPr algn="ctr">
                        <a:buNone/>
                      </a:pPr>
                      <a:r>
                        <a:rPr lang="en-US" altLang="zh-CN"/>
                        <a:t>0.991</a:t>
                      </a:r>
                      <a:endParaRPr lang="en-US" altLang="zh-CN"/>
                    </a:p>
                  </a:txBody>
                  <a:tcPr/>
                </a:tc>
                <a:tc>
                  <a:txBody>
                    <a:bodyPr/>
                    <a:p>
                      <a:pPr algn="ctr">
                        <a:buNone/>
                      </a:pPr>
                      <a:endParaRPr lang="en-US" altLang="zh-CN"/>
                    </a:p>
                    <a:p>
                      <a:pPr algn="ctr">
                        <a:buNone/>
                      </a:pPr>
                      <a:r>
                        <a:rPr lang="en-US" altLang="zh-CN"/>
                        <a:t>0.976</a:t>
                      </a:r>
                      <a:endParaRPr lang="en-US" altLang="zh-CN"/>
                    </a:p>
                  </a:txBody>
                  <a:tcPr/>
                </a:tc>
                <a:tc>
                  <a:txBody>
                    <a:bodyPr/>
                    <a:p>
                      <a:pPr algn="ctr">
                        <a:buNone/>
                      </a:pPr>
                      <a:endParaRPr lang="en-US" altLang="zh-CN"/>
                    </a:p>
                    <a:p>
                      <a:pPr algn="ctr">
                        <a:buNone/>
                      </a:pPr>
                      <a:r>
                        <a:rPr lang="en-US" altLang="zh-CN"/>
                        <a:t>0.966</a:t>
                      </a:r>
                      <a:endParaRPr lang="en-US" altLang="zh-CN"/>
                    </a:p>
                  </a:txBody>
                  <a:tcPr/>
                </a:tc>
              </a:tr>
              <a:tr h="843915">
                <a:tc>
                  <a:txBody>
                    <a:bodyPr/>
                    <a:p>
                      <a:pPr algn="ctr">
                        <a:buNone/>
                      </a:pPr>
                      <a:endParaRPr lang="zh-CN" altLang="en-US" sz="1800"/>
                    </a:p>
                    <a:p>
                      <a:pPr algn="ctr">
                        <a:buNone/>
                      </a:pPr>
                      <a:r>
                        <a:rPr lang="zh-CN" altLang="en-US" sz="1800"/>
                        <a:t>剪枝</a:t>
                      </a:r>
                      <a:r>
                        <a:rPr lang="zh-CN" altLang="en-US" sz="1800"/>
                        <a:t>攻击</a:t>
                      </a:r>
                      <a:endParaRPr lang="zh-CN" altLang="en-US" sz="1800"/>
                    </a:p>
                  </a:txBody>
                  <a:tcPr/>
                </a:tc>
                <a:tc>
                  <a:txBody>
                    <a:bodyPr/>
                    <a:p>
                      <a:pPr algn="ctr">
                        <a:buNone/>
                      </a:pPr>
                      <a:endParaRPr lang="en-US" altLang="zh-CN"/>
                    </a:p>
                    <a:p>
                      <a:pPr algn="ctr">
                        <a:buNone/>
                      </a:pPr>
                      <a:r>
                        <a:rPr lang="en-US" altLang="zh-CN"/>
                        <a:t>--</a:t>
                      </a:r>
                      <a:endParaRPr lang="en-US" altLang="zh-CN"/>
                    </a:p>
                  </a:txBody>
                  <a:tcPr/>
                </a:tc>
                <a:tc>
                  <a:txBody>
                    <a:bodyPr/>
                    <a:p>
                      <a:pPr algn="ctr">
                        <a:buNone/>
                      </a:pPr>
                      <a:endParaRPr lang="en-US" altLang="zh-CN" sz="1800">
                        <a:sym typeface="+mn-ea"/>
                      </a:endParaRPr>
                    </a:p>
                    <a:p>
                      <a:pPr algn="ctr">
                        <a:buNone/>
                      </a:pPr>
                      <a:r>
                        <a:rPr lang="en-US" altLang="zh-CN" sz="1800">
                          <a:sym typeface="+mn-ea"/>
                        </a:rPr>
                        <a:t>0.847 </a:t>
                      </a:r>
                      <a:endParaRPr lang="en-US" altLang="zh-CN" sz="1800"/>
                    </a:p>
                    <a:p>
                      <a:pPr algn="ctr">
                        <a:buNone/>
                      </a:pPr>
                      <a:endParaRPr lang="en-US" altLang="zh-CN" sz="1800"/>
                    </a:p>
                  </a:txBody>
                  <a:tcPr/>
                </a:tc>
                <a:tc>
                  <a:txBody>
                    <a:bodyPr/>
                    <a:p>
                      <a:pPr algn="ctr">
                        <a:buNone/>
                      </a:pPr>
                      <a:endParaRPr lang="en-US" altLang="zh-CN" sz="1800">
                        <a:sym typeface="+mn-ea"/>
                      </a:endParaRPr>
                    </a:p>
                    <a:p>
                      <a:pPr algn="ctr">
                        <a:buNone/>
                      </a:pPr>
                      <a:r>
                        <a:rPr lang="en-US" altLang="zh-CN" sz="1800">
                          <a:sym typeface="+mn-ea"/>
                        </a:rPr>
                        <a:t>0.688</a:t>
                      </a:r>
                      <a:endParaRPr lang="en-US" altLang="zh-CN" sz="1800"/>
                    </a:p>
                    <a:p>
                      <a:pPr algn="ctr">
                        <a:buNone/>
                      </a:pPr>
                      <a:endParaRPr lang="en-US" altLang="zh-CN"/>
                    </a:p>
                  </a:txBody>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38874" y="2531408"/>
            <a:ext cx="5648325" cy="775349"/>
          </a:xfrm>
        </p:spPr>
        <p:txBody>
          <a:bodyPr/>
          <a:lstStyle/>
          <a:p>
            <a:r>
              <a:rPr lang="zh-CN" altLang="en-US" dirty="0"/>
              <a:t>项目</a:t>
            </a:r>
            <a:r>
              <a:rPr lang="zh-CN" altLang="en-US" dirty="0"/>
              <a:t>设计</a:t>
            </a:r>
            <a:endParaRPr lang="zh-CN" altLang="en-US"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03</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6729" r="6729"/>
          <a:stretch>
            <a:fillRect/>
          </a:stretch>
        </p:blipFill>
        <p:spPr/>
      </p:pic>
      <p:sp>
        <p:nvSpPr>
          <p:cNvPr id="4" name="文本占位符 3"/>
          <p:cNvSpPr>
            <a:spLocks noGrp="1"/>
          </p:cNvSpPr>
          <p:nvPr>
            <p:ph type="body" sz="quarter" idx="11"/>
          </p:nvPr>
        </p:nvSpPr>
        <p:spPr>
          <a:xfrm>
            <a:off x="6238875" y="3660775"/>
            <a:ext cx="2992755" cy="2861310"/>
          </a:xfrm>
        </p:spPr>
        <p:txBody>
          <a:bodyPr/>
          <a:p>
            <a:pPr marL="342900" indent="-342900">
              <a:lnSpc>
                <a:spcPct val="150000"/>
              </a:lnSpc>
              <a:buFont typeface="Wingdings" panose="05000000000000000000" charset="0"/>
              <a:buChar char="Ø"/>
            </a:pPr>
            <a:r>
              <a:rPr lang="zh-CN" altLang="en-US" sz="3200" b="1" dirty="0">
                <a:solidFill>
                  <a:schemeClr val="accent2"/>
                </a:solidFill>
              </a:rPr>
              <a:t>整体框架</a:t>
            </a:r>
            <a:endParaRPr lang="zh-CN" altLang="en-US" sz="3200" b="1" dirty="0">
              <a:solidFill>
                <a:schemeClr val="accent2"/>
              </a:solidFill>
            </a:endParaRPr>
          </a:p>
          <a:p>
            <a:pPr marL="342900" indent="-342900" algn="just">
              <a:lnSpc>
                <a:spcPct val="150000"/>
              </a:lnSpc>
              <a:buClrTx/>
              <a:buSzTx/>
              <a:buFont typeface="Wingdings" panose="05000000000000000000" charset="0"/>
              <a:buChar char="Ø"/>
            </a:pPr>
            <a:r>
              <a:rPr lang="zh-CN" altLang="en-US" sz="3200" b="1" dirty="0">
                <a:solidFill>
                  <a:schemeClr val="accent2"/>
                </a:solidFill>
              </a:rPr>
              <a:t>算法实现</a:t>
            </a:r>
            <a:endParaRPr lang="zh-CN" altLang="en-US" sz="3200" b="1" dirty="0">
              <a:solidFill>
                <a:schemeClr val="accent2"/>
              </a:solidFill>
            </a:endParaRPr>
          </a:p>
          <a:p>
            <a:pPr marL="342900" indent="-342900" algn="just">
              <a:lnSpc>
                <a:spcPct val="150000"/>
              </a:lnSpc>
              <a:buClrTx/>
              <a:buSzTx/>
              <a:buFont typeface="Wingdings" panose="05000000000000000000" charset="0"/>
              <a:buChar char="Ø"/>
            </a:pPr>
            <a:r>
              <a:rPr lang="zh-CN" altLang="en-US" sz="3200" b="1" dirty="0">
                <a:solidFill>
                  <a:schemeClr val="accent1"/>
                </a:solidFill>
              </a:rPr>
              <a:t>平台搭建</a:t>
            </a:r>
            <a:endParaRPr lang="zh-CN" altLang="en-US" sz="3200" b="1" dirty="0">
              <a:solidFill>
                <a:schemeClr val="accen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前端框架</a:t>
            </a:r>
            <a:r>
              <a:rPr lang="en-US" altLang="zh-CN" dirty="0"/>
              <a:t>——</a:t>
            </a:r>
            <a:r>
              <a:rPr lang="en-US" altLang="zh-CN" dirty="0"/>
              <a:t>Vue</a:t>
            </a:r>
            <a:endParaRPr lang="en-US" altLang="zh-CN" dirty="0"/>
          </a:p>
        </p:txBody>
      </p:sp>
      <p:sp>
        <p:nvSpPr>
          <p:cNvPr id="18" name="矩形 17"/>
          <p:cNvSpPr/>
          <p:nvPr/>
        </p:nvSpPr>
        <p:spPr>
          <a:xfrm>
            <a:off x="568354" y="1793400"/>
            <a:ext cx="1841500" cy="82994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dirty="0">
                <a:solidFill>
                  <a:schemeClr val="accent1"/>
                </a:solidFill>
                <a:cs typeface="+mn-cs"/>
              </a:rPr>
              <a:t>轻量级</a:t>
            </a:r>
            <a:endParaRPr kumimoji="0" lang="zh-CN" altLang="en-US" sz="2400" b="1" i="0" u="none" strike="noStrike" kern="1200" cap="none" spc="0" normalizeH="0" baseline="0" dirty="0">
              <a:solidFill>
                <a:schemeClr val="accent2"/>
              </a:solidFill>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16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微软雅黑" panose="020B0503020204020204" charset="-122"/>
              </a:rPr>
              <a:t>运行时体积小</a:t>
            </a:r>
            <a:endParaRPr kumimoji="0" lang="zh-CN" altLang="en-US" sz="16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微软雅黑" panose="020B0503020204020204" charset="-122"/>
            </a:endParaRPr>
          </a:p>
        </p:txBody>
      </p:sp>
      <p:sp>
        <p:nvSpPr>
          <p:cNvPr id="20" name="矩形 19"/>
          <p:cNvSpPr/>
          <p:nvPr/>
        </p:nvSpPr>
        <p:spPr>
          <a:xfrm>
            <a:off x="-484042" y="4710901"/>
            <a:ext cx="2628267" cy="829945"/>
          </a:xfrm>
          <a:prstGeom prst="rect">
            <a:avLst/>
          </a:prstGeom>
        </p:spPr>
        <p:txBody>
          <a:bodyPr wrap="square">
            <a:spAutoFit/>
          </a:bodyPr>
          <a:lstStyle/>
          <a:p>
            <a:pPr algn="r"/>
            <a:r>
              <a:rPr lang="zh-CN" altLang="en-US" sz="2400" b="1" dirty="0">
                <a:solidFill>
                  <a:schemeClr val="accent1"/>
                </a:solidFill>
              </a:rPr>
              <a:t>数据双向绑定</a:t>
            </a:r>
            <a:endParaRPr lang="zh-CN" altLang="en-US" sz="2400" b="1" dirty="0">
              <a:solidFill>
                <a:schemeClr val="accent1"/>
              </a:solidFill>
            </a:endParaRPr>
          </a:p>
          <a:p>
            <a:pPr algn="r">
              <a:lnSpc>
                <a:spcPct val="150000"/>
              </a:lnSpc>
              <a:spcBef>
                <a:spcPts val="0"/>
              </a:spcBef>
              <a:spcAft>
                <a:spcPts val="0"/>
              </a:spcAft>
              <a:buClrTx/>
              <a:buSzTx/>
              <a:buFontTx/>
              <a:defRPr/>
            </a:pPr>
            <a:r>
              <a:rPr lang="en-US" altLang="zh-CN" sz="1600" b="1" noProof="0" dirty="0">
                <a:ln>
                  <a:noFill/>
                </a:ln>
                <a:solidFill>
                  <a:schemeClr val="accent2"/>
                </a:solidFill>
                <a:effectLst/>
                <a:uLnTx/>
                <a:uFillTx/>
                <a:latin typeface="微软雅黑" panose="020B0503020204020204" charset="-122"/>
                <a:ea typeface="微软雅黑" panose="020B0503020204020204" charset="-122"/>
                <a:cs typeface="微软雅黑" panose="020B0503020204020204" charset="-122"/>
              </a:rPr>
              <a:t>——虚拟DOM</a:t>
            </a:r>
            <a:endParaRPr lang="en-US" altLang="zh-CN" sz="1600" b="1" noProof="0" dirty="0">
              <a:ln>
                <a:noFill/>
              </a:ln>
              <a:solidFill>
                <a:schemeClr val="accent2"/>
              </a:solidFill>
              <a:effectLst/>
              <a:uLnTx/>
              <a:uFillTx/>
              <a:latin typeface="微软雅黑" panose="020B0503020204020204" charset="-122"/>
              <a:ea typeface="微软雅黑" panose="020B0503020204020204" charset="-122"/>
              <a:cs typeface="微软雅黑" panose="020B0503020204020204" charset="-122"/>
            </a:endParaRPr>
          </a:p>
        </p:txBody>
      </p:sp>
      <p:sp>
        <p:nvSpPr>
          <p:cNvPr id="22" name="矩形 21"/>
          <p:cNvSpPr/>
          <p:nvPr/>
        </p:nvSpPr>
        <p:spPr>
          <a:xfrm>
            <a:off x="9621693" y="4711072"/>
            <a:ext cx="2451100" cy="829945"/>
          </a:xfrm>
          <a:prstGeom prst="rect">
            <a:avLst/>
          </a:prstGeom>
        </p:spPr>
        <p:txBody>
          <a:bodyPr wrap="none">
            <a:spAutoFit/>
          </a:bodyPr>
          <a:lstStyle/>
          <a:p>
            <a:r>
              <a:rPr lang="zh-CN" altLang="en-US" sz="2400" b="1" dirty="0">
                <a:solidFill>
                  <a:schemeClr val="accent1"/>
                </a:solidFill>
              </a:rPr>
              <a:t>简单易学</a:t>
            </a:r>
            <a:endParaRPr lang="zh-CN" altLang="en-US" sz="2400" b="1" dirty="0">
              <a:solidFill>
                <a:schemeClr val="accent1"/>
              </a:solidFill>
            </a:endParaRPr>
          </a:p>
          <a:p>
            <a:pPr algn="l">
              <a:lnSpc>
                <a:spcPct val="150000"/>
              </a:lnSpc>
              <a:spcBef>
                <a:spcPts val="0"/>
              </a:spcBef>
              <a:spcAft>
                <a:spcPts val="0"/>
              </a:spcAft>
              <a:buClrTx/>
              <a:buSzTx/>
              <a:buFontTx/>
              <a:defRPr/>
            </a:pPr>
            <a:r>
              <a:rPr lang="zh-CN" altLang="en-US" sz="1600" b="1" noProof="0" dirty="0">
                <a:ln>
                  <a:noFill/>
                </a:ln>
                <a:solidFill>
                  <a:schemeClr val="accent2"/>
                </a:solidFill>
                <a:effectLst/>
                <a:uLnTx/>
                <a:uFillTx/>
                <a:latin typeface="微软雅黑" panose="020B0503020204020204" charset="-122"/>
                <a:ea typeface="微软雅黑" panose="020B0503020204020204" charset="-122"/>
                <a:cs typeface="微软雅黑" panose="020B0503020204020204" charset="-122"/>
              </a:rPr>
              <a:t>——教程完善，容易上手</a:t>
            </a:r>
            <a:endParaRPr lang="zh-CN" altLang="en-US" sz="1600" b="1" noProof="0" dirty="0">
              <a:ln>
                <a:noFill/>
              </a:ln>
              <a:solidFill>
                <a:schemeClr val="accent2"/>
              </a:solidFill>
              <a:effectLst/>
              <a:uLnTx/>
              <a:uFillTx/>
              <a:latin typeface="微软雅黑" panose="020B0503020204020204" charset="-122"/>
              <a:ea typeface="微软雅黑" panose="020B0503020204020204" charset="-122"/>
              <a:cs typeface="微软雅黑" panose="020B0503020204020204" charset="-122"/>
            </a:endParaRPr>
          </a:p>
        </p:txBody>
      </p:sp>
      <p:sp>
        <p:nvSpPr>
          <p:cNvPr id="24" name="矩形 23"/>
          <p:cNvSpPr/>
          <p:nvPr/>
        </p:nvSpPr>
        <p:spPr>
          <a:xfrm>
            <a:off x="9630954" y="1793493"/>
            <a:ext cx="1638300" cy="829945"/>
          </a:xfrm>
          <a:prstGeom prst="rect">
            <a:avLst/>
          </a:prstGeom>
        </p:spPr>
        <p:txBody>
          <a:bodyPr wrap="none">
            <a:spAutoFit/>
          </a:bodyPr>
          <a:lstStyle/>
          <a:p>
            <a:r>
              <a:rPr lang="zh-CN" altLang="en-US" sz="2400" b="1" dirty="0">
                <a:solidFill>
                  <a:schemeClr val="accent1"/>
                </a:solidFill>
              </a:rPr>
              <a:t>组件化</a:t>
            </a:r>
            <a:endParaRPr lang="zh-CN" altLang="en-US" sz="2400" b="1" dirty="0">
              <a:solidFill>
                <a:schemeClr val="accent1"/>
              </a:solidFill>
            </a:endParaRPr>
          </a:p>
          <a:p>
            <a:pPr algn="l">
              <a:lnSpc>
                <a:spcPct val="150000"/>
              </a:lnSpc>
              <a:spcBef>
                <a:spcPts val="0"/>
              </a:spcBef>
              <a:spcAft>
                <a:spcPts val="0"/>
              </a:spcAft>
              <a:buClrTx/>
              <a:buSzTx/>
              <a:buFontTx/>
              <a:defRPr/>
            </a:pPr>
            <a:r>
              <a:rPr lang="zh-CN" altLang="en-US" sz="1600" b="1" noProof="0" dirty="0">
                <a:ln>
                  <a:noFill/>
                </a:ln>
                <a:solidFill>
                  <a:schemeClr val="accent2"/>
                </a:solidFill>
                <a:effectLst/>
                <a:uLnTx/>
                <a:uFillTx/>
                <a:latin typeface="微软雅黑" panose="020B0503020204020204" charset="-122"/>
                <a:ea typeface="微软雅黑" panose="020B0503020204020204" charset="-122"/>
                <a:cs typeface="微软雅黑" panose="020B0503020204020204" charset="-122"/>
              </a:rPr>
              <a:t>——代码可重用</a:t>
            </a:r>
            <a:endParaRPr lang="zh-CN" altLang="en-US" sz="1600" b="1" noProof="0" dirty="0">
              <a:ln>
                <a:noFill/>
              </a:ln>
              <a:solidFill>
                <a:schemeClr val="accent2"/>
              </a:solidFill>
              <a:effectLst/>
              <a:uLnTx/>
              <a:uFillTx/>
              <a:latin typeface="微软雅黑" panose="020B0503020204020204" charset="-122"/>
              <a:ea typeface="微软雅黑" panose="020B0503020204020204" charset="-122"/>
              <a:cs typeface="微软雅黑" panose="020B0503020204020204" charset="-122"/>
            </a:endParaRPr>
          </a:p>
        </p:txBody>
      </p:sp>
      <p:grpSp>
        <p:nvGrpSpPr>
          <p:cNvPr id="5" name="组合 4"/>
          <p:cNvGrpSpPr/>
          <p:nvPr/>
        </p:nvGrpSpPr>
        <p:grpSpPr>
          <a:xfrm>
            <a:off x="2414270" y="1916430"/>
            <a:ext cx="6761480" cy="3501390"/>
            <a:chOff x="3848100" y="1591578"/>
            <a:chExt cx="4018323" cy="3774448"/>
          </a:xfrm>
        </p:grpSpPr>
        <p:sp>
          <p:nvSpPr>
            <p:cNvPr id="7" name="椭圆 6"/>
            <p:cNvSpPr/>
            <p:nvPr/>
          </p:nvSpPr>
          <p:spPr>
            <a:xfrm>
              <a:off x="4096977" y="1596580"/>
              <a:ext cx="3769446" cy="376944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椭圆 7"/>
            <p:cNvSpPr/>
            <p:nvPr/>
          </p:nvSpPr>
          <p:spPr>
            <a:xfrm>
              <a:off x="3848100" y="1591578"/>
              <a:ext cx="682181" cy="1230768"/>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 name="椭圆 8"/>
            <p:cNvSpPr/>
            <p:nvPr/>
          </p:nvSpPr>
          <p:spPr>
            <a:xfrm>
              <a:off x="3848100" y="4007252"/>
              <a:ext cx="673243" cy="1195858"/>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文本框 9"/>
            <p:cNvSpPr txBox="1"/>
            <p:nvPr/>
          </p:nvSpPr>
          <p:spPr>
            <a:xfrm>
              <a:off x="4054214" y="1858974"/>
              <a:ext cx="1399309" cy="695473"/>
            </a:xfrm>
            <a:prstGeom prst="rect">
              <a:avLst/>
            </a:prstGeom>
            <a:noFill/>
          </p:spPr>
          <p:txBody>
            <a:bodyPr wrap="square" rtlCol="0">
              <a:spAutoFit/>
            </a:bodyPr>
            <a:lstStyle/>
            <a:p>
              <a:r>
                <a:rPr lang="en-US" altLang="zh-CN" sz="3600" spc="300" dirty="0">
                  <a:solidFill>
                    <a:schemeClr val="accent2"/>
                  </a:solidFill>
                  <a:latin typeface="微软雅黑" panose="020B0503020204020204" charset="-122"/>
                  <a:ea typeface="微软雅黑" panose="020B0503020204020204" charset="-122"/>
                </a:rPr>
                <a:t>1</a:t>
              </a:r>
              <a:endParaRPr lang="zh-CN" altLang="en-US" sz="3600" spc="300" dirty="0">
                <a:solidFill>
                  <a:schemeClr val="accent2"/>
                </a:solidFill>
                <a:latin typeface="微软雅黑" panose="020B0503020204020204" charset="-122"/>
                <a:ea typeface="微软雅黑" panose="020B0503020204020204" charset="-122"/>
              </a:endParaRPr>
            </a:p>
          </p:txBody>
        </p:sp>
        <p:sp>
          <p:nvSpPr>
            <p:cNvPr id="15" name="文本框 14"/>
            <p:cNvSpPr txBox="1"/>
            <p:nvPr/>
          </p:nvSpPr>
          <p:spPr>
            <a:xfrm>
              <a:off x="4054313" y="4260519"/>
              <a:ext cx="1399309" cy="695473"/>
            </a:xfrm>
            <a:prstGeom prst="rect">
              <a:avLst/>
            </a:prstGeom>
            <a:noFill/>
          </p:spPr>
          <p:txBody>
            <a:bodyPr wrap="square" rtlCol="0">
              <a:spAutoFit/>
            </a:bodyPr>
            <a:lstStyle/>
            <a:p>
              <a:r>
                <a:rPr lang="en-US" altLang="zh-CN" sz="3600" spc="300" dirty="0">
                  <a:solidFill>
                    <a:schemeClr val="accent2"/>
                  </a:solidFill>
                  <a:latin typeface="微软雅黑" panose="020B0503020204020204" charset="-122"/>
                  <a:ea typeface="微软雅黑" panose="020B0503020204020204" charset="-122"/>
                </a:rPr>
                <a:t>4</a:t>
              </a:r>
              <a:endParaRPr lang="zh-CN" altLang="en-US" sz="3600" spc="300" dirty="0">
                <a:solidFill>
                  <a:schemeClr val="accent2"/>
                </a:solidFill>
                <a:latin typeface="微软雅黑" panose="020B0503020204020204" charset="-122"/>
                <a:ea typeface="微软雅黑" panose="020B0503020204020204" charset="-122"/>
              </a:endParaRPr>
            </a:p>
          </p:txBody>
        </p:sp>
      </p:grpSp>
      <p:pic>
        <p:nvPicPr>
          <p:cNvPr id="16" name="图片 15"/>
          <p:cNvPicPr>
            <a:picLocks noChangeAspect="1"/>
          </p:cNvPicPr>
          <p:nvPr/>
        </p:nvPicPr>
        <p:blipFill>
          <a:blip r:embed="rId1"/>
          <a:stretch>
            <a:fillRect/>
          </a:stretch>
        </p:blipFill>
        <p:spPr>
          <a:xfrm>
            <a:off x="3974465" y="2814955"/>
            <a:ext cx="3810000" cy="1572260"/>
          </a:xfrm>
          <a:prstGeom prst="rect">
            <a:avLst/>
          </a:prstGeom>
        </p:spPr>
      </p:pic>
      <p:sp>
        <p:nvSpPr>
          <p:cNvPr id="17" name="椭圆 16"/>
          <p:cNvSpPr/>
          <p:nvPr/>
        </p:nvSpPr>
        <p:spPr>
          <a:xfrm>
            <a:off x="8244840" y="1920875"/>
            <a:ext cx="1180465" cy="1141730"/>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19" name="椭圆 18"/>
          <p:cNvSpPr/>
          <p:nvPr/>
        </p:nvSpPr>
        <p:spPr>
          <a:xfrm>
            <a:off x="8211185" y="4276090"/>
            <a:ext cx="1180465" cy="1141730"/>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 name="文本框 20"/>
          <p:cNvSpPr txBox="1"/>
          <p:nvPr/>
        </p:nvSpPr>
        <p:spPr>
          <a:xfrm>
            <a:off x="8618855" y="2169795"/>
            <a:ext cx="772160" cy="645160"/>
          </a:xfrm>
          <a:prstGeom prst="rect">
            <a:avLst/>
          </a:prstGeom>
          <a:noFill/>
        </p:spPr>
        <p:txBody>
          <a:bodyPr wrap="square" rtlCol="0">
            <a:spAutoFit/>
          </a:bodyPr>
          <a:p>
            <a:r>
              <a:rPr lang="en-US" altLang="zh-CN" sz="3600" spc="300" dirty="0">
                <a:solidFill>
                  <a:schemeClr val="accent2"/>
                </a:solidFill>
                <a:latin typeface="微软雅黑" panose="020B0503020204020204" charset="-122"/>
                <a:ea typeface="微软雅黑" panose="020B0503020204020204" charset="-122"/>
              </a:rPr>
              <a:t>2</a:t>
            </a:r>
            <a:endParaRPr lang="en-US" altLang="zh-CN" sz="3600" spc="300" dirty="0">
              <a:solidFill>
                <a:schemeClr val="accent2"/>
              </a:solidFill>
              <a:latin typeface="微软雅黑" panose="020B0503020204020204" charset="-122"/>
              <a:ea typeface="微软雅黑" panose="020B0503020204020204" charset="-122"/>
            </a:endParaRPr>
          </a:p>
        </p:txBody>
      </p:sp>
      <p:sp>
        <p:nvSpPr>
          <p:cNvPr id="23" name="文本框 22"/>
          <p:cNvSpPr txBox="1"/>
          <p:nvPr/>
        </p:nvSpPr>
        <p:spPr>
          <a:xfrm>
            <a:off x="8520430" y="4524375"/>
            <a:ext cx="751840" cy="645160"/>
          </a:xfrm>
          <a:prstGeom prst="rect">
            <a:avLst/>
          </a:prstGeom>
          <a:noFill/>
        </p:spPr>
        <p:txBody>
          <a:bodyPr wrap="square" rtlCol="0">
            <a:spAutoFit/>
          </a:bodyPr>
          <a:lstStyle/>
          <a:p>
            <a:r>
              <a:rPr lang="en-US" altLang="zh-CN" sz="3600" spc="300" dirty="0">
                <a:solidFill>
                  <a:schemeClr val="accent2"/>
                </a:solidFill>
                <a:latin typeface="微软雅黑" panose="020B0503020204020204" charset="-122"/>
                <a:ea typeface="微软雅黑" panose="020B0503020204020204" charset="-122"/>
              </a:rPr>
              <a:t>3</a:t>
            </a:r>
            <a:endParaRPr lang="en-US" altLang="zh-CN" sz="3600" spc="300" dirty="0">
              <a:solidFill>
                <a:schemeClr val="accent2"/>
              </a:solidFill>
              <a:latin typeface="微软雅黑" panose="020B0503020204020204" charset="-122"/>
              <a:ea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8688" b="28688"/>
          <a:stretch>
            <a:fillRect/>
          </a:stretch>
        </p:blipFill>
        <p:spPr/>
      </p:pic>
      <p:sp>
        <p:nvSpPr>
          <p:cNvPr id="68" name="标题 67"/>
          <p:cNvSpPr>
            <a:spLocks noGrp="1"/>
          </p:cNvSpPr>
          <p:nvPr>
            <p:ph type="title"/>
          </p:nvPr>
        </p:nvSpPr>
        <p:spPr/>
        <p:txBody>
          <a:bodyPr/>
          <a:lstStyle/>
          <a:p>
            <a:r>
              <a:rPr lang="zh-CN" altLang="en-US" dirty="0"/>
              <a:t>需求分析</a:t>
            </a:r>
            <a:endParaRPr lang="zh-CN" altLang="en-US" dirty="0"/>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01</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基本</a:t>
            </a:r>
            <a:r>
              <a:rPr lang="zh-CN" altLang="en-US" dirty="0"/>
              <a:t>功能</a:t>
            </a:r>
            <a:endParaRPr lang="zh-CN" altLang="en-US" dirty="0"/>
          </a:p>
        </p:txBody>
      </p:sp>
      <p:sp>
        <p:nvSpPr>
          <p:cNvPr id="7" name="矩形: 圆角 6"/>
          <p:cNvSpPr/>
          <p:nvPr/>
        </p:nvSpPr>
        <p:spPr>
          <a:xfrm>
            <a:off x="367713" y="14266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546728" y="15315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447424" y="1906029"/>
            <a:ext cx="3495925" cy="2312670"/>
          </a:xfrm>
          <a:prstGeom prst="rect">
            <a:avLst/>
          </a:prstGeom>
          <a:noFill/>
        </p:spPr>
        <p:txBody>
          <a:bodyPr wrap="square" rtlCol="0">
            <a:spAutoFit/>
          </a:bodyPr>
          <a:lstStyle/>
          <a:p>
            <a:pPr>
              <a:lnSpc>
                <a:spcPct val="130000"/>
              </a:lnSpc>
            </a:pPr>
            <a:r>
              <a:rPr lang="zh-CN" altLang="en-US" sz="2800" b="1" dirty="0">
                <a:solidFill>
                  <a:schemeClr val="accent1"/>
                </a:solidFill>
              </a:rPr>
              <a:t>基本用户：</a:t>
            </a:r>
            <a:endParaRPr lang="en-US" altLang="zh-CN" sz="2400" dirty="0">
              <a:solidFill>
                <a:schemeClr val="tx1">
                  <a:lumMod val="75000"/>
                  <a:lumOff val="25000"/>
                </a:schemeClr>
              </a:solidFill>
            </a:endParaRPr>
          </a:p>
          <a:p>
            <a:pPr>
              <a:lnSpc>
                <a:spcPct val="150000"/>
              </a:lnSpc>
            </a:pPr>
            <a:r>
              <a:rPr lang="en-US" altLang="zh-CN" sz="2400" b="1" dirty="0">
                <a:solidFill>
                  <a:schemeClr val="accent2"/>
                </a:solidFill>
              </a:rPr>
              <a:t>- </a:t>
            </a:r>
            <a:r>
              <a:rPr lang="zh-CN" altLang="en-US" sz="2400" b="1" dirty="0">
                <a:solidFill>
                  <a:schemeClr val="accent2"/>
                </a:solidFill>
              </a:rPr>
              <a:t>用户登录</a:t>
            </a:r>
            <a:endParaRPr lang="zh-CN" altLang="en-US" sz="2400" b="1" dirty="0">
              <a:solidFill>
                <a:schemeClr val="accent2"/>
              </a:solidFill>
            </a:endParaRPr>
          </a:p>
          <a:p>
            <a:pPr>
              <a:lnSpc>
                <a:spcPct val="150000"/>
              </a:lnSpc>
            </a:pPr>
            <a:r>
              <a:rPr lang="en-US" altLang="zh-CN" sz="2400" b="1" dirty="0">
                <a:solidFill>
                  <a:schemeClr val="accent2"/>
                </a:solidFill>
              </a:rPr>
              <a:t>- </a:t>
            </a:r>
            <a:r>
              <a:rPr lang="zh-CN" altLang="en-US" sz="2400" b="1" dirty="0">
                <a:solidFill>
                  <a:schemeClr val="accent2"/>
                </a:solidFill>
              </a:rPr>
              <a:t>用户注册</a:t>
            </a:r>
            <a:endParaRPr lang="zh-CN" altLang="en-US" sz="2400" b="1" dirty="0">
              <a:solidFill>
                <a:schemeClr val="accent2"/>
              </a:solidFill>
            </a:endParaRPr>
          </a:p>
          <a:p>
            <a:pPr>
              <a:lnSpc>
                <a:spcPct val="150000"/>
              </a:lnSpc>
            </a:pPr>
            <a:r>
              <a:rPr lang="en-US" altLang="zh-CN" sz="2400" b="1" dirty="0">
                <a:solidFill>
                  <a:schemeClr val="accent2"/>
                </a:solidFill>
              </a:rPr>
              <a:t>- </a:t>
            </a:r>
            <a:r>
              <a:rPr lang="zh-CN" altLang="en-US" sz="2400" b="1" dirty="0">
                <a:solidFill>
                  <a:schemeClr val="accent2"/>
                </a:solidFill>
              </a:rPr>
              <a:t>个人信息查询与修改</a:t>
            </a:r>
            <a:endParaRPr lang="zh-CN" altLang="en-US" sz="2400" b="1" dirty="0">
              <a:solidFill>
                <a:schemeClr val="accent2"/>
              </a:solidFill>
            </a:endParaRPr>
          </a:p>
        </p:txBody>
      </p:sp>
      <p:sp>
        <p:nvSpPr>
          <p:cNvPr id="24" name="矩形: 圆角 23"/>
          <p:cNvSpPr/>
          <p:nvPr/>
        </p:nvSpPr>
        <p:spPr>
          <a:xfrm>
            <a:off x="4308181" y="14266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5" name="平行四边形 24"/>
          <p:cNvSpPr/>
          <p:nvPr/>
        </p:nvSpPr>
        <p:spPr>
          <a:xfrm>
            <a:off x="4487196" y="15315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p:cNvSpPr/>
          <p:nvPr/>
        </p:nvSpPr>
        <p:spPr>
          <a:xfrm>
            <a:off x="8248650" y="14266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7" name="平行四边形 26"/>
          <p:cNvSpPr/>
          <p:nvPr/>
        </p:nvSpPr>
        <p:spPr>
          <a:xfrm>
            <a:off x="8427665" y="15315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p:cNvSpPr txBox="1"/>
          <p:nvPr/>
        </p:nvSpPr>
        <p:spPr>
          <a:xfrm>
            <a:off x="4410871" y="1906029"/>
            <a:ext cx="3495925" cy="2867025"/>
          </a:xfrm>
          <a:prstGeom prst="rect">
            <a:avLst/>
          </a:prstGeom>
          <a:noFill/>
        </p:spPr>
        <p:txBody>
          <a:bodyPr wrap="square" rtlCol="0">
            <a:spAutoFit/>
          </a:bodyPr>
          <a:lstStyle/>
          <a:p>
            <a:pPr>
              <a:lnSpc>
                <a:spcPct val="130000"/>
              </a:lnSpc>
            </a:pPr>
            <a:r>
              <a:rPr lang="zh-CN" altLang="en-US" sz="2800" b="1" dirty="0">
                <a:solidFill>
                  <a:schemeClr val="accent1"/>
                </a:solidFill>
              </a:rPr>
              <a:t>模型注册：</a:t>
            </a:r>
            <a:endParaRPr lang="zh-CN" altLang="en-US" sz="2800" b="1" dirty="0">
              <a:solidFill>
                <a:schemeClr val="accent1"/>
              </a:solidFill>
            </a:endParaRPr>
          </a:p>
          <a:p>
            <a:pPr algn="l">
              <a:lnSpc>
                <a:spcPct val="150000"/>
              </a:lnSpc>
              <a:buClrTx/>
              <a:buSzTx/>
              <a:buFontTx/>
            </a:pPr>
            <a:r>
              <a:rPr lang="zh-CN" altLang="en-US" sz="2400" b="1" dirty="0">
                <a:solidFill>
                  <a:schemeClr val="accent2"/>
                </a:solidFill>
              </a:rPr>
              <a:t>- 注册申请</a:t>
            </a:r>
            <a:endParaRPr lang="zh-CN" altLang="en-US" sz="2400" b="1" dirty="0">
              <a:solidFill>
                <a:schemeClr val="accent2"/>
              </a:solidFill>
            </a:endParaRPr>
          </a:p>
          <a:p>
            <a:pPr algn="l">
              <a:lnSpc>
                <a:spcPct val="150000"/>
              </a:lnSpc>
              <a:buClrTx/>
              <a:buSzTx/>
              <a:buFontTx/>
            </a:pPr>
            <a:r>
              <a:rPr lang="en-US" altLang="zh-CN" sz="2400" b="1" dirty="0">
                <a:solidFill>
                  <a:schemeClr val="accent2"/>
                </a:solidFill>
              </a:rPr>
              <a:t>- </a:t>
            </a:r>
            <a:r>
              <a:rPr lang="zh-CN" altLang="en-US" sz="2400" b="1" dirty="0">
                <a:solidFill>
                  <a:schemeClr val="accent2"/>
                </a:solidFill>
              </a:rPr>
              <a:t>详情</a:t>
            </a:r>
            <a:r>
              <a:rPr lang="zh-CN" altLang="en-US" sz="2400" b="1" dirty="0">
                <a:solidFill>
                  <a:schemeClr val="accent2"/>
                </a:solidFill>
              </a:rPr>
              <a:t>查询</a:t>
            </a:r>
            <a:endParaRPr lang="zh-CN" altLang="en-US" sz="2400" b="1" dirty="0">
              <a:solidFill>
                <a:schemeClr val="accent2"/>
              </a:solidFill>
            </a:endParaRPr>
          </a:p>
          <a:p>
            <a:pPr algn="l">
              <a:lnSpc>
                <a:spcPct val="150000"/>
              </a:lnSpc>
              <a:buClrTx/>
              <a:buSzTx/>
              <a:buFontTx/>
            </a:pPr>
            <a:r>
              <a:rPr lang="en-US" altLang="zh-CN" sz="2400" b="1" dirty="0">
                <a:solidFill>
                  <a:schemeClr val="accent2"/>
                </a:solidFill>
              </a:rPr>
              <a:t>- </a:t>
            </a:r>
            <a:r>
              <a:rPr lang="zh-CN" altLang="en-US" sz="2400" b="1" dirty="0">
                <a:solidFill>
                  <a:schemeClr val="accent2"/>
                </a:solidFill>
              </a:rPr>
              <a:t>数据</a:t>
            </a:r>
            <a:r>
              <a:rPr lang="zh-CN" altLang="en-US" sz="2400" b="1" dirty="0">
                <a:solidFill>
                  <a:schemeClr val="accent2"/>
                </a:solidFill>
              </a:rPr>
              <a:t>下载</a:t>
            </a:r>
            <a:endParaRPr lang="zh-CN" altLang="en-US" sz="2400" b="1" dirty="0">
              <a:solidFill>
                <a:schemeClr val="accent2"/>
              </a:solidFill>
            </a:endParaRPr>
          </a:p>
          <a:p>
            <a:pPr algn="l">
              <a:lnSpc>
                <a:spcPct val="150000"/>
              </a:lnSpc>
              <a:buClrTx/>
              <a:buSzTx/>
              <a:buFontTx/>
            </a:pPr>
            <a:r>
              <a:rPr lang="zh-CN" altLang="en-US" sz="2400" b="1" dirty="0">
                <a:solidFill>
                  <a:schemeClr val="accent2"/>
                </a:solidFill>
              </a:rPr>
              <a:t>- </a:t>
            </a:r>
            <a:r>
              <a:rPr lang="zh-CN" altLang="en-US" sz="2400" b="1" dirty="0">
                <a:solidFill>
                  <a:schemeClr val="accent2"/>
                </a:solidFill>
              </a:rPr>
              <a:t>材料提交</a:t>
            </a:r>
            <a:endParaRPr lang="zh-CN" altLang="en-US" sz="2400" b="1" dirty="0">
              <a:solidFill>
                <a:schemeClr val="accent2"/>
              </a:solidFill>
            </a:endParaRPr>
          </a:p>
        </p:txBody>
      </p:sp>
      <p:sp>
        <p:nvSpPr>
          <p:cNvPr id="29" name="文本框 28"/>
          <p:cNvSpPr txBox="1"/>
          <p:nvPr/>
        </p:nvSpPr>
        <p:spPr>
          <a:xfrm>
            <a:off x="8327534" y="1906029"/>
            <a:ext cx="3495925" cy="1758950"/>
          </a:xfrm>
          <a:prstGeom prst="rect">
            <a:avLst/>
          </a:prstGeom>
          <a:noFill/>
        </p:spPr>
        <p:txBody>
          <a:bodyPr wrap="square" rtlCol="0">
            <a:spAutoFit/>
          </a:bodyPr>
          <a:lstStyle/>
          <a:p>
            <a:pPr algn="l">
              <a:lnSpc>
                <a:spcPct val="130000"/>
              </a:lnSpc>
              <a:buClrTx/>
              <a:buSzTx/>
              <a:buFontTx/>
            </a:pPr>
            <a:r>
              <a:rPr lang="zh-CN" altLang="en-US" sz="2800" b="1" dirty="0">
                <a:solidFill>
                  <a:schemeClr val="accent1"/>
                </a:solidFill>
              </a:rPr>
              <a:t>模型裁决：</a:t>
            </a:r>
            <a:endParaRPr lang="zh-CN" altLang="en-US" sz="2800" b="1" dirty="0">
              <a:solidFill>
                <a:schemeClr val="accent1"/>
              </a:solidFill>
            </a:endParaRPr>
          </a:p>
          <a:p>
            <a:pPr algn="l">
              <a:lnSpc>
                <a:spcPct val="150000"/>
              </a:lnSpc>
              <a:buClrTx/>
              <a:buSzTx/>
              <a:buFontTx/>
            </a:pPr>
            <a:r>
              <a:rPr lang="zh-CN" altLang="en-US" sz="2400" b="1" dirty="0">
                <a:solidFill>
                  <a:schemeClr val="accent2"/>
                </a:solidFill>
              </a:rPr>
              <a:t>- 黑盒裁决</a:t>
            </a:r>
            <a:endParaRPr lang="zh-CN" altLang="en-US" sz="2400" b="1" dirty="0">
              <a:solidFill>
                <a:schemeClr val="accent2"/>
              </a:solidFill>
            </a:endParaRPr>
          </a:p>
          <a:p>
            <a:pPr algn="l">
              <a:lnSpc>
                <a:spcPct val="150000"/>
              </a:lnSpc>
              <a:buClrTx/>
              <a:buSzTx/>
              <a:buFontTx/>
            </a:pPr>
            <a:r>
              <a:rPr lang="zh-CN" altLang="en-US" sz="2400" b="1" dirty="0">
                <a:solidFill>
                  <a:schemeClr val="accent2"/>
                </a:solidFill>
              </a:rPr>
              <a:t>- 白盒裁决</a:t>
            </a:r>
            <a:endParaRPr lang="zh-CN" altLang="en-US" sz="2400" b="1" dirty="0">
              <a:solidFill>
                <a:schemeClr val="accent2"/>
              </a:solidFill>
            </a:endParaRPr>
          </a:p>
        </p:txBody>
      </p:sp>
      <p:sp>
        <p:nvSpPr>
          <p:cNvPr id="30" name="right-quote-sign_36811"/>
          <p:cNvSpPr>
            <a:spLocks noChangeAspect="1"/>
          </p:cNvSpPr>
          <p:nvPr/>
        </p:nvSpPr>
        <p:spPr bwMode="auto">
          <a:xfrm>
            <a:off x="11514686" y="51632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2" name="right-quote-sign_36811"/>
          <p:cNvSpPr>
            <a:spLocks noChangeAspect="1"/>
          </p:cNvSpPr>
          <p:nvPr/>
        </p:nvSpPr>
        <p:spPr bwMode="auto">
          <a:xfrm>
            <a:off x="7571336" y="51632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3" name="right-quote-sign_36811"/>
          <p:cNvSpPr>
            <a:spLocks noChangeAspect="1"/>
          </p:cNvSpPr>
          <p:nvPr/>
        </p:nvSpPr>
        <p:spPr bwMode="auto">
          <a:xfrm>
            <a:off x="3627986" y="51632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文本框 4"/>
          <p:cNvSpPr txBox="1"/>
          <p:nvPr/>
        </p:nvSpPr>
        <p:spPr>
          <a:xfrm>
            <a:off x="367665" y="5861685"/>
            <a:ext cx="3432810" cy="460375"/>
          </a:xfrm>
          <a:prstGeom prst="rect">
            <a:avLst/>
          </a:prstGeom>
          <a:noFill/>
        </p:spPr>
        <p:txBody>
          <a:bodyPr wrap="none" rtlCol="0" anchor="t">
            <a:spAutoFit/>
          </a:bodyPr>
          <a:p>
            <a:r>
              <a:rPr lang="zh-CN" altLang="en-US" sz="2400" b="1" dirty="0">
                <a:solidFill>
                  <a:schemeClr val="accent1"/>
                </a:solidFill>
                <a:sym typeface="+mn-ea"/>
              </a:rPr>
              <a:t>详情见项目演示部分</a:t>
            </a:r>
            <a:r>
              <a:rPr lang="en-US" altLang="zh-CN" sz="2400" b="1" dirty="0">
                <a:solidFill>
                  <a:schemeClr val="accent1"/>
                </a:solidFill>
                <a:sym typeface="+mn-ea"/>
              </a:rPr>
              <a:t>......</a:t>
            </a:r>
            <a:endParaRPr lang="en-US" altLang="zh-CN" sz="2400" b="1" dirty="0">
              <a:solidFill>
                <a:schemeClr val="accent1"/>
              </a:solidFill>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页面开发</a:t>
            </a:r>
            <a:endParaRPr lang="zh-CN" altLang="en-US" dirty="0"/>
          </a:p>
        </p:txBody>
      </p:sp>
      <p:pic>
        <p:nvPicPr>
          <p:cNvPr id="13" name="图片 12" descr="代码目录"/>
          <p:cNvPicPr>
            <a:picLocks noChangeAspect="1"/>
          </p:cNvPicPr>
          <p:nvPr/>
        </p:nvPicPr>
        <p:blipFill>
          <a:blip r:embed="rId1"/>
          <a:stretch>
            <a:fillRect/>
          </a:stretch>
        </p:blipFill>
        <p:spPr>
          <a:xfrm>
            <a:off x="815340" y="942975"/>
            <a:ext cx="3223895" cy="4972050"/>
          </a:xfrm>
          <a:prstGeom prst="rect">
            <a:avLst/>
          </a:prstGeom>
        </p:spPr>
      </p:pic>
      <p:cxnSp>
        <p:nvCxnSpPr>
          <p:cNvPr id="14" name="直接连接符 13"/>
          <p:cNvCxnSpPr/>
          <p:nvPr/>
        </p:nvCxnSpPr>
        <p:spPr>
          <a:xfrm flipV="1">
            <a:off x="1703070" y="1532890"/>
            <a:ext cx="2693670" cy="10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1703070" y="2312035"/>
            <a:ext cx="2818765" cy="252730"/>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505960" y="1353820"/>
            <a:ext cx="1529080" cy="368300"/>
          </a:xfrm>
          <a:prstGeom prst="rect">
            <a:avLst/>
          </a:prstGeom>
          <a:noFill/>
        </p:spPr>
        <p:txBody>
          <a:bodyPr wrap="none" rtlCol="0" anchor="t">
            <a:spAutoFit/>
          </a:bodyPr>
          <a:p>
            <a:pPr algn="ctr"/>
            <a:r>
              <a:rPr lang="en-US" altLang="zh-CN" b="1" dirty="0">
                <a:solidFill>
                  <a:schemeClr val="accent1"/>
                </a:solidFill>
                <a:sym typeface="+mn-ea"/>
              </a:rPr>
              <a:t>mock </a:t>
            </a:r>
            <a:r>
              <a:rPr lang="zh-CN" altLang="en-US" b="1" dirty="0">
                <a:solidFill>
                  <a:schemeClr val="accent1"/>
                </a:solidFill>
                <a:sym typeface="+mn-ea"/>
              </a:rPr>
              <a:t>服务器</a:t>
            </a:r>
            <a:endParaRPr lang="zh-CN" altLang="en-US" b="1" dirty="0">
              <a:solidFill>
                <a:schemeClr val="accent1"/>
              </a:solidFill>
              <a:sym typeface="+mn-ea"/>
            </a:endParaRPr>
          </a:p>
        </p:txBody>
      </p:sp>
      <p:sp>
        <p:nvSpPr>
          <p:cNvPr id="20" name="文本框 19"/>
          <p:cNvSpPr txBox="1"/>
          <p:nvPr/>
        </p:nvSpPr>
        <p:spPr>
          <a:xfrm>
            <a:off x="4505960" y="1990725"/>
            <a:ext cx="1097280" cy="4246245"/>
          </a:xfrm>
          <a:prstGeom prst="rect">
            <a:avLst/>
          </a:prstGeom>
          <a:noFill/>
        </p:spPr>
        <p:txBody>
          <a:bodyPr wrap="none" rtlCol="0" anchor="t">
            <a:spAutoFit/>
          </a:bodyPr>
          <a:p>
            <a:pPr algn="l">
              <a:lnSpc>
                <a:spcPct val="150000"/>
              </a:lnSpc>
            </a:pPr>
            <a:r>
              <a:rPr lang="zh-CN" altLang="en-US" b="1" dirty="0">
                <a:solidFill>
                  <a:schemeClr val="accent1"/>
                </a:solidFill>
                <a:sym typeface="+mn-ea"/>
              </a:rPr>
              <a:t>接口</a:t>
            </a:r>
            <a:r>
              <a:rPr lang="zh-CN" altLang="en-US" b="1" dirty="0">
                <a:solidFill>
                  <a:schemeClr val="accent1"/>
                </a:solidFill>
                <a:sym typeface="+mn-ea"/>
              </a:rPr>
              <a:t>定义</a:t>
            </a:r>
            <a:endParaRPr lang="zh-CN" altLang="en-US" b="1" dirty="0">
              <a:solidFill>
                <a:schemeClr val="accent1"/>
              </a:solidFill>
              <a:sym typeface="+mn-ea"/>
            </a:endParaRPr>
          </a:p>
          <a:p>
            <a:pPr algn="l">
              <a:lnSpc>
                <a:spcPct val="150000"/>
              </a:lnSpc>
            </a:pPr>
            <a:r>
              <a:rPr lang="zh-CN" altLang="en-US" b="1" dirty="0">
                <a:solidFill>
                  <a:schemeClr val="accent1"/>
                </a:solidFill>
                <a:sym typeface="+mn-ea"/>
              </a:rPr>
              <a:t>图片</a:t>
            </a:r>
            <a:r>
              <a:rPr lang="zh-CN" altLang="en-US" b="1" dirty="0">
                <a:solidFill>
                  <a:schemeClr val="accent1"/>
                </a:solidFill>
                <a:sym typeface="+mn-ea"/>
              </a:rPr>
              <a:t>资源</a:t>
            </a:r>
            <a:endParaRPr lang="zh-CN" altLang="en-US" b="1" dirty="0">
              <a:solidFill>
                <a:schemeClr val="accent1"/>
              </a:solidFill>
              <a:sym typeface="+mn-ea"/>
            </a:endParaRPr>
          </a:p>
          <a:p>
            <a:pPr algn="l">
              <a:lnSpc>
                <a:spcPct val="150000"/>
              </a:lnSpc>
            </a:pPr>
            <a:r>
              <a:rPr lang="zh-CN" altLang="en-US" b="1" dirty="0">
                <a:solidFill>
                  <a:schemeClr val="accent1"/>
                </a:solidFill>
                <a:sym typeface="+mn-ea"/>
              </a:rPr>
              <a:t>常用</a:t>
            </a:r>
            <a:r>
              <a:rPr lang="zh-CN" altLang="en-US" b="1" dirty="0">
                <a:solidFill>
                  <a:schemeClr val="accent1"/>
                </a:solidFill>
                <a:sym typeface="+mn-ea"/>
              </a:rPr>
              <a:t>组件</a:t>
            </a:r>
            <a:endParaRPr lang="zh-CN" altLang="en-US" b="1" dirty="0">
              <a:solidFill>
                <a:schemeClr val="accent1"/>
              </a:solidFill>
              <a:sym typeface="+mn-ea"/>
            </a:endParaRPr>
          </a:p>
          <a:p>
            <a:pPr algn="l">
              <a:lnSpc>
                <a:spcPct val="150000"/>
              </a:lnSpc>
            </a:pPr>
            <a:r>
              <a:rPr lang="zh-CN" altLang="en-US" b="1" dirty="0">
                <a:solidFill>
                  <a:schemeClr val="accent1"/>
                </a:solidFill>
                <a:sym typeface="+mn-ea"/>
              </a:rPr>
              <a:t>图标资源</a:t>
            </a:r>
            <a:endParaRPr lang="zh-CN" altLang="en-US" b="1" dirty="0">
              <a:solidFill>
                <a:schemeClr val="accent1"/>
              </a:solidFill>
              <a:sym typeface="+mn-ea"/>
            </a:endParaRPr>
          </a:p>
          <a:p>
            <a:pPr algn="l">
              <a:lnSpc>
                <a:spcPct val="150000"/>
              </a:lnSpc>
            </a:pPr>
            <a:r>
              <a:rPr lang="zh-CN" altLang="en-US" b="1" dirty="0">
                <a:solidFill>
                  <a:schemeClr val="accent1"/>
                </a:solidFill>
                <a:sym typeface="+mn-ea"/>
              </a:rPr>
              <a:t>常用布局</a:t>
            </a:r>
            <a:endParaRPr lang="zh-CN" altLang="en-US" b="1" dirty="0">
              <a:solidFill>
                <a:schemeClr val="accent1"/>
              </a:solidFill>
              <a:sym typeface="+mn-ea"/>
            </a:endParaRPr>
          </a:p>
          <a:p>
            <a:pPr algn="l">
              <a:lnSpc>
                <a:spcPct val="150000"/>
              </a:lnSpc>
            </a:pPr>
            <a:r>
              <a:rPr lang="zh-CN" altLang="en-US" b="1" dirty="0">
                <a:solidFill>
                  <a:schemeClr val="accent1"/>
                </a:solidFill>
                <a:sym typeface="+mn-ea"/>
              </a:rPr>
              <a:t>路由</a:t>
            </a:r>
            <a:r>
              <a:rPr lang="zh-CN" altLang="en-US" b="1" dirty="0">
                <a:solidFill>
                  <a:schemeClr val="accent1"/>
                </a:solidFill>
                <a:sym typeface="+mn-ea"/>
              </a:rPr>
              <a:t>配置</a:t>
            </a:r>
            <a:endParaRPr lang="zh-CN" altLang="en-US" b="1" dirty="0">
              <a:solidFill>
                <a:schemeClr val="accent1"/>
              </a:solidFill>
              <a:sym typeface="+mn-ea"/>
            </a:endParaRPr>
          </a:p>
          <a:p>
            <a:pPr algn="l">
              <a:lnSpc>
                <a:spcPct val="150000"/>
              </a:lnSpc>
            </a:pPr>
            <a:r>
              <a:rPr lang="zh-CN" altLang="en-US" b="1" dirty="0">
                <a:solidFill>
                  <a:schemeClr val="accent1"/>
                </a:solidFill>
                <a:sym typeface="+mn-ea"/>
              </a:rPr>
              <a:t>状态</a:t>
            </a:r>
            <a:r>
              <a:rPr lang="zh-CN" altLang="en-US" b="1" dirty="0">
                <a:solidFill>
                  <a:schemeClr val="accent1"/>
                </a:solidFill>
                <a:sym typeface="+mn-ea"/>
              </a:rPr>
              <a:t>管理</a:t>
            </a:r>
            <a:endParaRPr lang="zh-CN" altLang="en-US" b="1" dirty="0">
              <a:solidFill>
                <a:schemeClr val="accent1"/>
              </a:solidFill>
              <a:sym typeface="+mn-ea"/>
            </a:endParaRPr>
          </a:p>
          <a:p>
            <a:pPr algn="l">
              <a:lnSpc>
                <a:spcPct val="150000"/>
              </a:lnSpc>
            </a:pPr>
            <a:r>
              <a:rPr lang="zh-CN" altLang="en-US" b="1" dirty="0">
                <a:solidFill>
                  <a:schemeClr val="accent1"/>
                </a:solidFill>
                <a:sym typeface="+mn-ea"/>
              </a:rPr>
              <a:t>常用</a:t>
            </a:r>
            <a:r>
              <a:rPr lang="zh-CN" altLang="en-US" b="1" dirty="0">
                <a:solidFill>
                  <a:schemeClr val="accent1"/>
                </a:solidFill>
                <a:sym typeface="+mn-ea"/>
              </a:rPr>
              <a:t>风格</a:t>
            </a:r>
            <a:endParaRPr lang="zh-CN" altLang="en-US" b="1" dirty="0">
              <a:solidFill>
                <a:schemeClr val="accent1"/>
              </a:solidFill>
              <a:sym typeface="+mn-ea"/>
            </a:endParaRPr>
          </a:p>
          <a:p>
            <a:pPr algn="l">
              <a:lnSpc>
                <a:spcPct val="150000"/>
              </a:lnSpc>
            </a:pPr>
            <a:r>
              <a:rPr lang="zh-CN" altLang="en-US" b="1" dirty="0">
                <a:solidFill>
                  <a:schemeClr val="accent1"/>
                </a:solidFill>
                <a:sym typeface="+mn-ea"/>
              </a:rPr>
              <a:t>常用</a:t>
            </a:r>
            <a:r>
              <a:rPr lang="zh-CN" altLang="en-US" b="1" dirty="0">
                <a:solidFill>
                  <a:schemeClr val="accent1"/>
                </a:solidFill>
                <a:sym typeface="+mn-ea"/>
              </a:rPr>
              <a:t>工具</a:t>
            </a:r>
            <a:endParaRPr lang="zh-CN" altLang="en-US" b="1" dirty="0">
              <a:solidFill>
                <a:schemeClr val="accent1"/>
              </a:solidFill>
              <a:sym typeface="+mn-ea"/>
            </a:endParaRPr>
          </a:p>
          <a:p>
            <a:pPr algn="l">
              <a:lnSpc>
                <a:spcPct val="150000"/>
              </a:lnSpc>
            </a:pPr>
            <a:r>
              <a:rPr lang="zh-CN" altLang="en-US" b="1" dirty="0">
                <a:solidFill>
                  <a:schemeClr val="accent1"/>
                </a:solidFill>
                <a:sym typeface="+mn-ea"/>
              </a:rPr>
              <a:t>界面</a:t>
            </a:r>
            <a:r>
              <a:rPr lang="zh-CN" altLang="en-US" b="1" dirty="0">
                <a:solidFill>
                  <a:schemeClr val="accent1"/>
                </a:solidFill>
                <a:sym typeface="+mn-ea"/>
              </a:rPr>
              <a:t>实现</a:t>
            </a:r>
            <a:endParaRPr lang="zh-CN" altLang="en-US" b="1" dirty="0">
              <a:solidFill>
                <a:schemeClr val="accent1"/>
              </a:solidFill>
              <a:sym typeface="+mn-ea"/>
            </a:endParaRPr>
          </a:p>
        </p:txBody>
      </p:sp>
      <p:cxnSp>
        <p:nvCxnSpPr>
          <p:cNvPr id="21" name="直接连接符 20"/>
          <p:cNvCxnSpPr/>
          <p:nvPr/>
        </p:nvCxnSpPr>
        <p:spPr>
          <a:xfrm flipV="1">
            <a:off x="1953260" y="2696845"/>
            <a:ext cx="2559050" cy="1250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32025" y="3062605"/>
            <a:ext cx="2270760" cy="76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809115" y="3303270"/>
            <a:ext cx="2674620" cy="201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799590" y="3553460"/>
            <a:ext cx="2665095" cy="384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809115" y="3794125"/>
            <a:ext cx="2665095" cy="538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809115" y="4063365"/>
            <a:ext cx="2684145" cy="673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809115" y="4332605"/>
            <a:ext cx="2703195" cy="836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779905" y="4563745"/>
            <a:ext cx="2703830" cy="971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799590" y="4813935"/>
            <a:ext cx="2703195" cy="1068070"/>
          </a:xfrm>
          <a:prstGeom prst="line">
            <a:avLst/>
          </a:prstGeom>
        </p:spPr>
        <p:style>
          <a:lnRef idx="1">
            <a:schemeClr val="accent1"/>
          </a:lnRef>
          <a:fillRef idx="0">
            <a:schemeClr val="accent1"/>
          </a:fillRef>
          <a:effectRef idx="0">
            <a:schemeClr val="accent1"/>
          </a:effectRef>
          <a:fontRef idx="minor">
            <a:schemeClr val="tx1"/>
          </a:fontRef>
        </p:style>
      </p:cxnSp>
      <p:pic>
        <p:nvPicPr>
          <p:cNvPr id="31" name="图片 30" descr="代码目录2"/>
          <p:cNvPicPr>
            <a:picLocks noChangeAspect="1"/>
          </p:cNvPicPr>
          <p:nvPr/>
        </p:nvPicPr>
        <p:blipFill>
          <a:blip r:embed="rId2"/>
          <a:stretch>
            <a:fillRect/>
          </a:stretch>
        </p:blipFill>
        <p:spPr>
          <a:xfrm>
            <a:off x="6362700" y="1457960"/>
            <a:ext cx="3055620" cy="3941445"/>
          </a:xfrm>
          <a:prstGeom prst="rect">
            <a:avLst/>
          </a:prstGeom>
        </p:spPr>
      </p:pic>
      <p:sp>
        <p:nvSpPr>
          <p:cNvPr id="32" name="文本框 31"/>
          <p:cNvSpPr txBox="1"/>
          <p:nvPr/>
        </p:nvSpPr>
        <p:spPr>
          <a:xfrm>
            <a:off x="9986645" y="1696720"/>
            <a:ext cx="1783080" cy="3415030"/>
          </a:xfrm>
          <a:prstGeom prst="rect">
            <a:avLst/>
          </a:prstGeom>
          <a:noFill/>
        </p:spPr>
        <p:txBody>
          <a:bodyPr wrap="none" rtlCol="0" anchor="t">
            <a:spAutoFit/>
          </a:bodyPr>
          <a:p>
            <a:pPr algn="l">
              <a:lnSpc>
                <a:spcPct val="150000"/>
              </a:lnSpc>
            </a:pPr>
            <a:r>
              <a:rPr lang="zh-CN" altLang="en-US" b="1" dirty="0">
                <a:solidFill>
                  <a:schemeClr val="accent1"/>
                </a:solidFill>
                <a:sym typeface="+mn-ea"/>
              </a:rPr>
              <a:t>模型注册</a:t>
            </a:r>
            <a:r>
              <a:rPr lang="zh-CN" altLang="en-US" b="1" dirty="0">
                <a:solidFill>
                  <a:schemeClr val="accent1"/>
                </a:solidFill>
                <a:sym typeface="+mn-ea"/>
              </a:rPr>
              <a:t>界面</a:t>
            </a:r>
            <a:endParaRPr lang="zh-CN" altLang="en-US" b="1" dirty="0">
              <a:solidFill>
                <a:schemeClr val="accent1"/>
              </a:solidFill>
              <a:sym typeface="+mn-ea"/>
            </a:endParaRPr>
          </a:p>
          <a:p>
            <a:pPr algn="l">
              <a:lnSpc>
                <a:spcPct val="150000"/>
              </a:lnSpc>
            </a:pPr>
            <a:r>
              <a:rPr lang="zh-CN" altLang="en-US" b="1" dirty="0">
                <a:solidFill>
                  <a:schemeClr val="accent1"/>
                </a:solidFill>
                <a:sym typeface="+mn-ea"/>
              </a:rPr>
              <a:t>待完成详情界面</a:t>
            </a:r>
            <a:endParaRPr lang="zh-CN" altLang="en-US" b="1" dirty="0">
              <a:solidFill>
                <a:schemeClr val="accent1"/>
              </a:solidFill>
              <a:sym typeface="+mn-ea"/>
            </a:endParaRPr>
          </a:p>
          <a:p>
            <a:pPr algn="l">
              <a:lnSpc>
                <a:spcPct val="150000"/>
              </a:lnSpc>
            </a:pPr>
            <a:r>
              <a:rPr lang="zh-CN" altLang="en-US" b="1" dirty="0">
                <a:solidFill>
                  <a:schemeClr val="accent1"/>
                </a:solidFill>
                <a:sym typeface="+mn-ea"/>
              </a:rPr>
              <a:t>待完成列表界面</a:t>
            </a:r>
            <a:endParaRPr lang="zh-CN" altLang="en-US" b="1" dirty="0">
              <a:solidFill>
                <a:schemeClr val="accent1"/>
              </a:solidFill>
              <a:sym typeface="+mn-ea"/>
            </a:endParaRPr>
          </a:p>
          <a:p>
            <a:pPr algn="l">
              <a:lnSpc>
                <a:spcPct val="150000"/>
              </a:lnSpc>
            </a:pPr>
            <a:r>
              <a:rPr lang="zh-CN" altLang="en-US" b="1" dirty="0">
                <a:solidFill>
                  <a:schemeClr val="accent1"/>
                </a:solidFill>
                <a:sym typeface="+mn-ea"/>
              </a:rPr>
              <a:t>主页</a:t>
            </a:r>
            <a:r>
              <a:rPr lang="zh-CN" altLang="en-US" b="1" dirty="0">
                <a:solidFill>
                  <a:schemeClr val="accent1"/>
                </a:solidFill>
                <a:sym typeface="+mn-ea"/>
              </a:rPr>
              <a:t>界面</a:t>
            </a:r>
            <a:endParaRPr lang="zh-CN" altLang="en-US" b="1" dirty="0">
              <a:solidFill>
                <a:schemeClr val="accent1"/>
              </a:solidFill>
              <a:sym typeface="+mn-ea"/>
            </a:endParaRPr>
          </a:p>
          <a:p>
            <a:pPr algn="l">
              <a:lnSpc>
                <a:spcPct val="150000"/>
              </a:lnSpc>
            </a:pPr>
            <a:r>
              <a:rPr lang="zh-CN" altLang="en-US" b="1" dirty="0">
                <a:solidFill>
                  <a:schemeClr val="accent1"/>
                </a:solidFill>
                <a:sym typeface="+mn-ea"/>
              </a:rPr>
              <a:t>模型裁决</a:t>
            </a:r>
            <a:r>
              <a:rPr lang="zh-CN" altLang="en-US" b="1" dirty="0">
                <a:solidFill>
                  <a:schemeClr val="accent1"/>
                </a:solidFill>
                <a:sym typeface="+mn-ea"/>
              </a:rPr>
              <a:t>界面</a:t>
            </a:r>
            <a:endParaRPr lang="zh-CN" altLang="en-US" b="1" dirty="0">
              <a:solidFill>
                <a:schemeClr val="accent1"/>
              </a:solidFill>
              <a:sym typeface="+mn-ea"/>
            </a:endParaRPr>
          </a:p>
          <a:p>
            <a:pPr algn="l">
              <a:lnSpc>
                <a:spcPct val="150000"/>
              </a:lnSpc>
            </a:pPr>
            <a:r>
              <a:rPr lang="zh-CN" altLang="en-US" b="1" dirty="0">
                <a:solidFill>
                  <a:schemeClr val="accent1"/>
                </a:solidFill>
                <a:sym typeface="+mn-ea"/>
              </a:rPr>
              <a:t>登录</a:t>
            </a:r>
            <a:r>
              <a:rPr lang="zh-CN" altLang="en-US" b="1" dirty="0">
                <a:solidFill>
                  <a:schemeClr val="accent1"/>
                </a:solidFill>
                <a:sym typeface="+mn-ea"/>
              </a:rPr>
              <a:t>界面</a:t>
            </a:r>
            <a:endParaRPr lang="zh-CN" altLang="en-US" b="1" dirty="0">
              <a:solidFill>
                <a:schemeClr val="accent1"/>
              </a:solidFill>
              <a:sym typeface="+mn-ea"/>
            </a:endParaRPr>
          </a:p>
          <a:p>
            <a:pPr algn="l">
              <a:lnSpc>
                <a:spcPct val="150000"/>
              </a:lnSpc>
            </a:pPr>
            <a:r>
              <a:rPr lang="zh-CN" altLang="en-US" b="1" dirty="0">
                <a:solidFill>
                  <a:schemeClr val="accent1"/>
                </a:solidFill>
                <a:sym typeface="+mn-ea"/>
              </a:rPr>
              <a:t>用户注册</a:t>
            </a:r>
            <a:r>
              <a:rPr lang="zh-CN" altLang="en-US" b="1" dirty="0">
                <a:solidFill>
                  <a:schemeClr val="accent1"/>
                </a:solidFill>
                <a:sym typeface="+mn-ea"/>
              </a:rPr>
              <a:t>界面</a:t>
            </a:r>
            <a:endParaRPr lang="zh-CN" altLang="en-US" b="1" dirty="0">
              <a:solidFill>
                <a:schemeClr val="accent1"/>
              </a:solidFill>
              <a:sym typeface="+mn-ea"/>
            </a:endParaRPr>
          </a:p>
          <a:p>
            <a:pPr algn="l">
              <a:lnSpc>
                <a:spcPct val="150000"/>
              </a:lnSpc>
            </a:pPr>
            <a:r>
              <a:rPr lang="zh-CN" altLang="en-US" b="1" dirty="0">
                <a:solidFill>
                  <a:schemeClr val="accent1"/>
                </a:solidFill>
                <a:sym typeface="+mn-ea"/>
              </a:rPr>
              <a:t>出错</a:t>
            </a:r>
            <a:r>
              <a:rPr lang="zh-CN" altLang="en-US" b="1" dirty="0">
                <a:solidFill>
                  <a:schemeClr val="accent1"/>
                </a:solidFill>
                <a:sym typeface="+mn-ea"/>
              </a:rPr>
              <a:t>界面</a:t>
            </a:r>
            <a:endParaRPr lang="zh-CN" altLang="en-US" b="1" dirty="0">
              <a:solidFill>
                <a:schemeClr val="accent1"/>
              </a:solidFill>
              <a:sym typeface="+mn-ea"/>
            </a:endParaRPr>
          </a:p>
        </p:txBody>
      </p:sp>
      <p:cxnSp>
        <p:nvCxnSpPr>
          <p:cNvPr id="33" name="直接连接符 32"/>
          <p:cNvCxnSpPr/>
          <p:nvPr/>
        </p:nvCxnSpPr>
        <p:spPr>
          <a:xfrm flipV="1">
            <a:off x="7731760" y="2014220"/>
            <a:ext cx="2241550" cy="28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077835" y="2254250"/>
            <a:ext cx="1924050" cy="1250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914005" y="2533650"/>
            <a:ext cx="2068830" cy="278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336790" y="2793365"/>
            <a:ext cx="2646045" cy="433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7336790" y="3620770"/>
            <a:ext cx="2636520" cy="904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7289165" y="4015105"/>
            <a:ext cx="2674620" cy="7505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7385050" y="4467225"/>
            <a:ext cx="2569210" cy="539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7442835" y="4862195"/>
            <a:ext cx="2511425" cy="39433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后端设计</a:t>
            </a:r>
            <a:endParaRPr lang="zh-CN" altLang="en-US" dirty="0"/>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295" y="2235200"/>
            <a:ext cx="8087995" cy="2861310"/>
          </a:xfrm>
          <a:prstGeom prst="rect">
            <a:avLst/>
          </a:prstGeom>
          <a:noFill/>
        </p:spPr>
        <p:txBody>
          <a:bodyPr wrap="square" rtlCol="0">
            <a:spAutoFit/>
          </a:bodyPr>
          <a:lstStyle/>
          <a:p>
            <a:pPr marL="342900" indent="-342900">
              <a:lnSpc>
                <a:spcPct val="150000"/>
              </a:lnSpc>
              <a:buFont typeface="Wingdings" panose="05000000000000000000" charset="0"/>
              <a:buChar char="Ø"/>
            </a:pPr>
            <a:r>
              <a:rPr lang="zh-CN" altLang="en-US" sz="2400" b="1" dirty="0">
                <a:solidFill>
                  <a:schemeClr val="accent2"/>
                </a:solidFill>
              </a:rPr>
              <a:t>采用</a:t>
            </a:r>
            <a:r>
              <a:rPr lang="en-US" altLang="zh-CN" sz="2400" b="1" dirty="0">
                <a:solidFill>
                  <a:schemeClr val="accent2"/>
                </a:solidFill>
              </a:rPr>
              <a:t>Django</a:t>
            </a:r>
            <a:r>
              <a:rPr lang="zh-CN" altLang="en-US" sz="2400" b="1" dirty="0">
                <a:solidFill>
                  <a:schemeClr val="accent2"/>
                </a:solidFill>
              </a:rPr>
              <a:t>框架</a:t>
            </a:r>
            <a:endParaRPr lang="zh-CN" altLang="en-US" sz="2400" b="1" dirty="0">
              <a:solidFill>
                <a:schemeClr val="accent2"/>
              </a:solidFill>
            </a:endParaRPr>
          </a:p>
          <a:p>
            <a:pPr marL="342900" indent="-342900">
              <a:lnSpc>
                <a:spcPct val="150000"/>
              </a:lnSpc>
              <a:buFont typeface="Wingdings" panose="05000000000000000000" charset="0"/>
              <a:buChar char="Ø"/>
            </a:pPr>
            <a:r>
              <a:rPr lang="zh-CN" altLang="en-US" sz="2400" b="1" dirty="0">
                <a:solidFill>
                  <a:schemeClr val="accent2"/>
                </a:solidFill>
              </a:rPr>
              <a:t>使用内置的</a:t>
            </a:r>
            <a:r>
              <a:rPr lang="en-US" altLang="zh-CN" sz="2400" b="1" dirty="0">
                <a:solidFill>
                  <a:schemeClr val="accent2"/>
                </a:solidFill>
              </a:rPr>
              <a:t>sqlite3</a:t>
            </a:r>
            <a:r>
              <a:rPr lang="zh-CN" altLang="en-US" sz="2400" b="1" dirty="0">
                <a:solidFill>
                  <a:schemeClr val="accent2"/>
                </a:solidFill>
              </a:rPr>
              <a:t>数据库</a:t>
            </a:r>
            <a:endParaRPr lang="zh-CN" altLang="en-US" sz="2400" b="1" dirty="0">
              <a:solidFill>
                <a:schemeClr val="accent2"/>
              </a:solidFill>
            </a:endParaRPr>
          </a:p>
          <a:p>
            <a:pPr marL="342900" indent="-342900">
              <a:lnSpc>
                <a:spcPct val="150000"/>
              </a:lnSpc>
              <a:buFont typeface="Wingdings" panose="05000000000000000000" charset="0"/>
              <a:buChar char="Ø"/>
            </a:pPr>
            <a:r>
              <a:rPr lang="zh-CN" altLang="en-US" sz="2400" b="1" dirty="0">
                <a:solidFill>
                  <a:schemeClr val="accent2"/>
                </a:solidFill>
              </a:rPr>
              <a:t>根据前端需求实现基本</a:t>
            </a:r>
            <a:r>
              <a:rPr lang="zh-CN" altLang="en-US" sz="2400" b="1" dirty="0">
                <a:solidFill>
                  <a:schemeClr val="accent2"/>
                </a:solidFill>
              </a:rPr>
              <a:t>功能</a:t>
            </a:r>
            <a:endParaRPr lang="zh-CN" altLang="en-US" sz="2400" b="1" dirty="0">
              <a:solidFill>
                <a:schemeClr val="accent2"/>
              </a:solidFill>
            </a:endParaRPr>
          </a:p>
          <a:p>
            <a:pPr marL="342900" indent="-342900">
              <a:lnSpc>
                <a:spcPct val="150000"/>
              </a:lnSpc>
              <a:buFont typeface="Wingdings" panose="05000000000000000000" charset="0"/>
              <a:buChar char="Ø"/>
            </a:pPr>
            <a:r>
              <a:rPr lang="zh-CN" altLang="en-US" sz="2400" b="1" dirty="0">
                <a:solidFill>
                  <a:schemeClr val="accent2"/>
                </a:solidFill>
              </a:rPr>
              <a:t>加入脚本实现</a:t>
            </a:r>
            <a:r>
              <a:rPr lang="en-US" altLang="zh-CN" sz="2400" b="1" dirty="0">
                <a:solidFill>
                  <a:schemeClr val="accent2"/>
                </a:solidFill>
              </a:rPr>
              <a:t>API</a:t>
            </a:r>
            <a:r>
              <a:rPr lang="zh-CN" altLang="en-US" sz="2400" b="1" dirty="0">
                <a:solidFill>
                  <a:schemeClr val="accent2"/>
                </a:solidFill>
              </a:rPr>
              <a:t>访问</a:t>
            </a:r>
            <a:endParaRPr lang="zh-CN" altLang="en-US" sz="2400" b="1" dirty="0">
              <a:solidFill>
                <a:schemeClr val="accent2"/>
              </a:solidFill>
            </a:endParaRPr>
          </a:p>
          <a:p>
            <a:pPr marL="342900" indent="-342900">
              <a:lnSpc>
                <a:spcPct val="150000"/>
              </a:lnSpc>
              <a:buFont typeface="Wingdings" panose="05000000000000000000" charset="0"/>
              <a:buChar char="Ø"/>
            </a:pPr>
            <a:r>
              <a:rPr lang="zh-CN" altLang="en-US" sz="2400" b="1" dirty="0">
                <a:solidFill>
                  <a:schemeClr val="accent2"/>
                </a:solidFill>
              </a:rPr>
              <a:t>融合算法实现相关数据的生成和模型的</a:t>
            </a:r>
            <a:r>
              <a:rPr lang="zh-CN" altLang="en-US" sz="2400" b="1" dirty="0">
                <a:solidFill>
                  <a:schemeClr val="accent2"/>
                </a:solidFill>
              </a:rPr>
              <a:t>裁决</a:t>
            </a:r>
            <a:endParaRPr lang="zh-CN" altLang="en-US" sz="2400" b="1" dirty="0">
              <a:solidFill>
                <a:schemeClr val="accent2"/>
              </a:solidFill>
            </a:endParaRP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数据</a:t>
            </a:r>
            <a:r>
              <a:rPr lang="zh-CN" altLang="en-US" dirty="0"/>
              <a:t>库</a:t>
            </a:r>
            <a:endParaRPr lang="zh-CN" altLang="en-US" dirty="0"/>
          </a:p>
        </p:txBody>
      </p:sp>
      <p:pic>
        <p:nvPicPr>
          <p:cNvPr id="3" name="图片 2" descr="数据库"/>
          <p:cNvPicPr>
            <a:picLocks noChangeAspect="1"/>
          </p:cNvPicPr>
          <p:nvPr/>
        </p:nvPicPr>
        <p:blipFill>
          <a:blip r:embed="rId1"/>
          <a:stretch>
            <a:fillRect/>
          </a:stretch>
        </p:blipFill>
        <p:spPr>
          <a:xfrm>
            <a:off x="1823085" y="949960"/>
            <a:ext cx="8545830" cy="4957445"/>
          </a:xfrm>
          <a:prstGeom prst="rect">
            <a:avLst/>
          </a:prstGeom>
        </p:spPr>
      </p:pic>
      <p:sp>
        <p:nvSpPr>
          <p:cNvPr id="32" name="文本框 31"/>
          <p:cNvSpPr txBox="1"/>
          <p:nvPr/>
        </p:nvSpPr>
        <p:spPr>
          <a:xfrm>
            <a:off x="4570730" y="1967230"/>
            <a:ext cx="1783080" cy="3856355"/>
          </a:xfrm>
          <a:prstGeom prst="rect">
            <a:avLst/>
          </a:prstGeom>
          <a:noFill/>
        </p:spPr>
        <p:txBody>
          <a:bodyPr wrap="square" rtlCol="0" anchor="t">
            <a:spAutoFit/>
          </a:bodyPr>
          <a:p>
            <a:pPr algn="l">
              <a:lnSpc>
                <a:spcPct val="170000"/>
              </a:lnSpc>
            </a:pPr>
            <a:r>
              <a:rPr lang="zh-CN" altLang="en-US" b="1" dirty="0">
                <a:solidFill>
                  <a:schemeClr val="accent1"/>
                </a:solidFill>
                <a:sym typeface="+mn-ea"/>
              </a:rPr>
              <a:t>模型注册数据</a:t>
            </a:r>
            <a:r>
              <a:rPr lang="zh-CN" altLang="en-US" b="1" dirty="0">
                <a:solidFill>
                  <a:schemeClr val="accent1"/>
                </a:solidFill>
                <a:sym typeface="+mn-ea"/>
              </a:rPr>
              <a:t>表</a:t>
            </a:r>
            <a:endParaRPr lang="zh-CN" altLang="en-US" b="1" dirty="0">
              <a:solidFill>
                <a:schemeClr val="accent1"/>
              </a:solidFill>
              <a:sym typeface="+mn-ea"/>
            </a:endParaRPr>
          </a:p>
          <a:p>
            <a:pPr algn="l">
              <a:lnSpc>
                <a:spcPct val="170000"/>
              </a:lnSpc>
            </a:pPr>
            <a:r>
              <a:rPr lang="zh-CN" altLang="en-US" b="1" dirty="0">
                <a:solidFill>
                  <a:schemeClr val="accent1"/>
                </a:solidFill>
                <a:sym typeface="+mn-ea"/>
              </a:rPr>
              <a:t>模型注册记录</a:t>
            </a:r>
            <a:r>
              <a:rPr lang="zh-CN" altLang="en-US" b="1" dirty="0">
                <a:solidFill>
                  <a:schemeClr val="accent1"/>
                </a:solidFill>
                <a:sym typeface="+mn-ea"/>
              </a:rPr>
              <a:t>表</a:t>
            </a:r>
            <a:endParaRPr lang="zh-CN" altLang="en-US" b="1" dirty="0">
              <a:solidFill>
                <a:schemeClr val="accent1"/>
              </a:solidFill>
              <a:sym typeface="+mn-ea"/>
            </a:endParaRPr>
          </a:p>
          <a:p>
            <a:pPr algn="l">
              <a:lnSpc>
                <a:spcPct val="170000"/>
              </a:lnSpc>
            </a:pPr>
            <a:r>
              <a:rPr lang="zh-CN" altLang="en-US" b="1" dirty="0">
                <a:solidFill>
                  <a:schemeClr val="accent1"/>
                </a:solidFill>
                <a:sym typeface="+mn-ea"/>
              </a:rPr>
              <a:t>模型裁决数据</a:t>
            </a:r>
            <a:r>
              <a:rPr lang="zh-CN" altLang="en-US" b="1" dirty="0">
                <a:solidFill>
                  <a:schemeClr val="accent1"/>
                </a:solidFill>
                <a:sym typeface="+mn-ea"/>
              </a:rPr>
              <a:t>表</a:t>
            </a:r>
            <a:endParaRPr lang="zh-CN" altLang="en-US" b="1" dirty="0">
              <a:solidFill>
                <a:schemeClr val="accent1"/>
              </a:solidFill>
              <a:sym typeface="+mn-ea"/>
            </a:endParaRPr>
          </a:p>
          <a:p>
            <a:pPr algn="l">
              <a:lnSpc>
                <a:spcPct val="170000"/>
              </a:lnSpc>
            </a:pPr>
            <a:r>
              <a:rPr lang="zh-CN" altLang="en-US" b="1" dirty="0">
                <a:solidFill>
                  <a:schemeClr val="accent1"/>
                </a:solidFill>
                <a:sym typeface="+mn-ea"/>
              </a:rPr>
              <a:t>模型裁决记录</a:t>
            </a:r>
            <a:r>
              <a:rPr lang="zh-CN" altLang="en-US" b="1" dirty="0">
                <a:solidFill>
                  <a:schemeClr val="accent1"/>
                </a:solidFill>
                <a:sym typeface="+mn-ea"/>
              </a:rPr>
              <a:t>表</a:t>
            </a:r>
            <a:endParaRPr lang="zh-CN" altLang="en-US" b="1" dirty="0">
              <a:solidFill>
                <a:schemeClr val="accent1"/>
              </a:solidFill>
              <a:sym typeface="+mn-ea"/>
            </a:endParaRPr>
          </a:p>
          <a:p>
            <a:pPr algn="l">
              <a:lnSpc>
                <a:spcPct val="170000"/>
              </a:lnSpc>
            </a:pPr>
            <a:r>
              <a:rPr lang="zh-CN" altLang="en-US" b="1" dirty="0">
                <a:solidFill>
                  <a:schemeClr val="accent1"/>
                </a:solidFill>
                <a:sym typeface="+mn-ea"/>
              </a:rPr>
              <a:t>推荐算法</a:t>
            </a:r>
            <a:r>
              <a:rPr lang="zh-CN" altLang="en-US" b="1" dirty="0">
                <a:solidFill>
                  <a:schemeClr val="accent1"/>
                </a:solidFill>
                <a:sym typeface="+mn-ea"/>
              </a:rPr>
              <a:t>表</a:t>
            </a:r>
            <a:endParaRPr lang="zh-CN" altLang="en-US" b="1" dirty="0">
              <a:solidFill>
                <a:schemeClr val="accent1"/>
              </a:solidFill>
              <a:sym typeface="+mn-ea"/>
            </a:endParaRPr>
          </a:p>
          <a:p>
            <a:pPr algn="l">
              <a:lnSpc>
                <a:spcPct val="170000"/>
              </a:lnSpc>
            </a:pPr>
            <a:r>
              <a:rPr lang="zh-CN" altLang="en-US" b="1" dirty="0">
                <a:solidFill>
                  <a:schemeClr val="accent1"/>
                </a:solidFill>
                <a:sym typeface="+mn-ea"/>
              </a:rPr>
              <a:t>注册申请记录</a:t>
            </a:r>
            <a:r>
              <a:rPr lang="zh-CN" altLang="en-US" b="1" dirty="0">
                <a:solidFill>
                  <a:schemeClr val="accent1"/>
                </a:solidFill>
                <a:sym typeface="+mn-ea"/>
              </a:rPr>
              <a:t>表</a:t>
            </a:r>
            <a:endParaRPr lang="zh-CN" altLang="en-US" b="1" dirty="0">
              <a:solidFill>
                <a:schemeClr val="accent1"/>
              </a:solidFill>
              <a:sym typeface="+mn-ea"/>
            </a:endParaRPr>
          </a:p>
          <a:p>
            <a:pPr algn="l">
              <a:lnSpc>
                <a:spcPct val="170000"/>
              </a:lnSpc>
            </a:pPr>
            <a:r>
              <a:rPr lang="zh-CN" altLang="en-US" b="1" dirty="0">
                <a:solidFill>
                  <a:schemeClr val="accent1"/>
                </a:solidFill>
                <a:sym typeface="+mn-ea"/>
              </a:rPr>
              <a:t>用户信息</a:t>
            </a:r>
            <a:r>
              <a:rPr lang="zh-CN" altLang="en-US" b="1" dirty="0">
                <a:solidFill>
                  <a:schemeClr val="accent1"/>
                </a:solidFill>
                <a:sym typeface="+mn-ea"/>
              </a:rPr>
              <a:t>表</a:t>
            </a:r>
            <a:endParaRPr lang="zh-CN" altLang="en-US" b="1" dirty="0">
              <a:solidFill>
                <a:schemeClr val="accent1"/>
              </a:solidFill>
              <a:sym typeface="+mn-ea"/>
            </a:endParaRPr>
          </a:p>
          <a:p>
            <a:pPr algn="l">
              <a:lnSpc>
                <a:spcPct val="170000"/>
              </a:lnSpc>
            </a:pPr>
            <a:r>
              <a:rPr lang="zh-CN" altLang="en-US" b="1" dirty="0">
                <a:solidFill>
                  <a:schemeClr val="accent1"/>
                </a:solidFill>
                <a:sym typeface="+mn-ea"/>
              </a:rPr>
              <a:t>水印算法</a:t>
            </a:r>
            <a:r>
              <a:rPr lang="zh-CN" altLang="en-US" b="1" dirty="0">
                <a:solidFill>
                  <a:schemeClr val="accent1"/>
                </a:solidFill>
                <a:sym typeface="+mn-ea"/>
              </a:rPr>
              <a:t>表</a:t>
            </a:r>
            <a:endParaRPr lang="zh-CN" altLang="en-US" b="1" dirty="0">
              <a:solidFill>
                <a:schemeClr val="accent1"/>
              </a:solidFill>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功能及接口</a:t>
            </a:r>
            <a:endParaRPr lang="zh-CN" altLang="en-US" dirty="0"/>
          </a:p>
        </p:txBody>
      </p:sp>
      <p:pic>
        <p:nvPicPr>
          <p:cNvPr id="3" name="图片 2" descr="url"/>
          <p:cNvPicPr>
            <a:picLocks noChangeAspect="1"/>
          </p:cNvPicPr>
          <p:nvPr/>
        </p:nvPicPr>
        <p:blipFill>
          <a:blip r:embed="rId1"/>
          <a:stretch>
            <a:fillRect/>
          </a:stretch>
        </p:blipFill>
        <p:spPr>
          <a:xfrm>
            <a:off x="612140" y="1648460"/>
            <a:ext cx="6245860" cy="3954780"/>
          </a:xfrm>
          <a:prstGeom prst="rect">
            <a:avLst/>
          </a:prstGeom>
        </p:spPr>
      </p:pic>
      <p:sp>
        <p:nvSpPr>
          <p:cNvPr id="4" name="文本框 3"/>
          <p:cNvSpPr txBox="1"/>
          <p:nvPr/>
        </p:nvSpPr>
        <p:spPr>
          <a:xfrm>
            <a:off x="7266940" y="1918335"/>
            <a:ext cx="4606290" cy="3415030"/>
          </a:xfrm>
          <a:prstGeom prst="rect">
            <a:avLst/>
          </a:prstGeom>
          <a:noFill/>
        </p:spPr>
        <p:txBody>
          <a:bodyPr wrap="square" rtlCol="0" anchor="t">
            <a:spAutoFit/>
          </a:bodyPr>
          <a:p>
            <a:pPr marL="342900" indent="-342900">
              <a:lnSpc>
                <a:spcPct val="150000"/>
              </a:lnSpc>
              <a:buFont typeface="Wingdings" panose="05000000000000000000" charset="0"/>
              <a:buChar char="Ø"/>
            </a:pPr>
            <a:r>
              <a:rPr lang="zh-CN" altLang="en-US" sz="2400" b="1" dirty="0">
                <a:solidFill>
                  <a:schemeClr val="accent2"/>
                </a:solidFill>
                <a:sym typeface="+mn-ea"/>
              </a:rPr>
              <a:t>采用</a:t>
            </a:r>
            <a:r>
              <a:rPr lang="en-US" altLang="zh-CN" sz="2400" b="1" dirty="0">
                <a:solidFill>
                  <a:schemeClr val="accent2"/>
                </a:solidFill>
                <a:sym typeface="+mn-ea"/>
              </a:rPr>
              <a:t>token</a:t>
            </a:r>
            <a:r>
              <a:rPr lang="zh-CN" altLang="en-US" sz="2400" b="1" dirty="0">
                <a:solidFill>
                  <a:schemeClr val="accent2"/>
                </a:solidFill>
                <a:sym typeface="+mn-ea"/>
              </a:rPr>
              <a:t>进行用户状态</a:t>
            </a:r>
            <a:r>
              <a:rPr lang="zh-CN" altLang="en-US" sz="2400" b="1" dirty="0">
                <a:solidFill>
                  <a:schemeClr val="accent2"/>
                </a:solidFill>
                <a:sym typeface="+mn-ea"/>
              </a:rPr>
              <a:t>管理</a:t>
            </a:r>
            <a:endParaRPr lang="zh-CN" altLang="en-US" sz="2400" b="1" dirty="0">
              <a:solidFill>
                <a:schemeClr val="accent2"/>
              </a:solidFill>
              <a:sym typeface="+mn-ea"/>
            </a:endParaRPr>
          </a:p>
          <a:p>
            <a:pPr marL="342900" indent="-342900">
              <a:lnSpc>
                <a:spcPct val="150000"/>
              </a:lnSpc>
              <a:buFont typeface="Wingdings" panose="05000000000000000000" charset="0"/>
              <a:buChar char="Ø"/>
            </a:pPr>
            <a:r>
              <a:rPr lang="zh-CN" altLang="en-US" sz="2400" b="1" dirty="0">
                <a:solidFill>
                  <a:schemeClr val="accent2"/>
                </a:solidFill>
                <a:sym typeface="+mn-ea"/>
              </a:rPr>
              <a:t>文本数据采用</a:t>
            </a:r>
            <a:r>
              <a:rPr lang="en-US" altLang="zh-CN" sz="2400" b="1" dirty="0">
                <a:solidFill>
                  <a:schemeClr val="accent2"/>
                </a:solidFill>
                <a:sym typeface="+mn-ea"/>
              </a:rPr>
              <a:t>json</a:t>
            </a:r>
            <a:r>
              <a:rPr lang="zh-CN" altLang="en-US" sz="2400" b="1" dirty="0">
                <a:solidFill>
                  <a:schemeClr val="accent2"/>
                </a:solidFill>
                <a:sym typeface="+mn-ea"/>
              </a:rPr>
              <a:t>格式</a:t>
            </a:r>
            <a:r>
              <a:rPr lang="zh-CN" altLang="en-US" sz="2400" b="1" dirty="0">
                <a:solidFill>
                  <a:schemeClr val="accent2"/>
                </a:solidFill>
                <a:sym typeface="+mn-ea"/>
              </a:rPr>
              <a:t>交互</a:t>
            </a:r>
            <a:endParaRPr lang="zh-CN" altLang="en-US" sz="2400" b="1" dirty="0">
              <a:solidFill>
                <a:schemeClr val="accent2"/>
              </a:solidFill>
              <a:sym typeface="+mn-ea"/>
            </a:endParaRPr>
          </a:p>
          <a:p>
            <a:pPr marL="342900" indent="-342900">
              <a:lnSpc>
                <a:spcPct val="150000"/>
              </a:lnSpc>
              <a:buFont typeface="Wingdings" panose="05000000000000000000" charset="0"/>
              <a:buChar char="Ø"/>
            </a:pPr>
            <a:r>
              <a:rPr lang="zh-CN" altLang="en-US" sz="2400" b="1" dirty="0">
                <a:solidFill>
                  <a:schemeClr val="accent2"/>
                </a:solidFill>
                <a:sym typeface="+mn-ea"/>
              </a:rPr>
              <a:t>对于可能的异常都进行了处理（表查询、数据格式</a:t>
            </a:r>
            <a:r>
              <a:rPr lang="zh-CN" altLang="en-US" sz="2400" b="1" dirty="0">
                <a:solidFill>
                  <a:schemeClr val="accent2"/>
                </a:solidFill>
                <a:sym typeface="+mn-ea"/>
              </a:rPr>
              <a:t>等）</a:t>
            </a:r>
            <a:endParaRPr lang="zh-CN" altLang="en-US" sz="2400" b="1" dirty="0">
              <a:solidFill>
                <a:schemeClr val="accent2"/>
              </a:solidFill>
              <a:sym typeface="+mn-ea"/>
            </a:endParaRPr>
          </a:p>
          <a:p>
            <a:pPr marL="342900" indent="-342900">
              <a:lnSpc>
                <a:spcPct val="150000"/>
              </a:lnSpc>
              <a:buFont typeface="Wingdings" panose="05000000000000000000" charset="0"/>
              <a:buChar char="Ø"/>
            </a:pPr>
            <a:r>
              <a:rPr lang="en-US" altLang="zh-CN" sz="2400" b="1" dirty="0">
                <a:solidFill>
                  <a:schemeClr val="accent2"/>
                </a:solidFill>
                <a:sym typeface="+mn-ea"/>
              </a:rPr>
              <a:t>MD5hash</a:t>
            </a:r>
            <a:r>
              <a:rPr lang="zh-CN" altLang="en-US" sz="2400" b="1" dirty="0">
                <a:solidFill>
                  <a:schemeClr val="accent2"/>
                </a:solidFill>
                <a:sym typeface="+mn-ea"/>
              </a:rPr>
              <a:t>作为记录唯一</a:t>
            </a:r>
            <a:r>
              <a:rPr lang="zh-CN" altLang="en-US" sz="2400" b="1" dirty="0">
                <a:solidFill>
                  <a:schemeClr val="accent2"/>
                </a:solidFill>
                <a:sym typeface="+mn-ea"/>
              </a:rPr>
              <a:t>标识</a:t>
            </a:r>
            <a:endParaRPr lang="zh-CN" altLang="en-US" sz="2400" b="1" dirty="0">
              <a:solidFill>
                <a:schemeClr val="accent2"/>
              </a:solidFill>
              <a:sym typeface="+mn-ea"/>
            </a:endParaRPr>
          </a:p>
          <a:p>
            <a:pPr marL="342900" indent="-342900">
              <a:lnSpc>
                <a:spcPct val="150000"/>
              </a:lnSpc>
              <a:buFont typeface="Wingdings" panose="05000000000000000000" charset="0"/>
              <a:buChar char="Ø"/>
            </a:pPr>
            <a:r>
              <a:rPr lang="zh-CN" altLang="en-US" sz="2400" b="1" dirty="0">
                <a:solidFill>
                  <a:schemeClr val="accent2"/>
                </a:solidFill>
                <a:sym typeface="+mn-ea"/>
              </a:rPr>
              <a:t>加入时间戳便于管理与</a:t>
            </a:r>
            <a:r>
              <a:rPr lang="zh-CN" altLang="en-US" sz="2400" b="1" dirty="0">
                <a:solidFill>
                  <a:schemeClr val="accent2"/>
                </a:solidFill>
                <a:sym typeface="+mn-ea"/>
              </a:rPr>
              <a:t>裁决</a:t>
            </a:r>
            <a:endParaRPr lang="zh-CN" altLang="en-US" sz="2400" b="1" dirty="0">
              <a:solidFill>
                <a:schemeClr val="accent2"/>
              </a:solidFill>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8688" b="28688"/>
          <a:stretch>
            <a:fillRect/>
          </a:stretch>
        </p:blipFill>
        <p:spPr/>
      </p:pic>
      <p:sp>
        <p:nvSpPr>
          <p:cNvPr id="68" name="标题 67"/>
          <p:cNvSpPr>
            <a:spLocks noGrp="1"/>
          </p:cNvSpPr>
          <p:nvPr>
            <p:ph type="title"/>
          </p:nvPr>
        </p:nvSpPr>
        <p:spPr/>
        <p:txBody>
          <a:bodyPr/>
          <a:lstStyle/>
          <a:p>
            <a:r>
              <a:rPr lang="zh-CN" altLang="en-US" dirty="0"/>
              <a:t>项目</a:t>
            </a:r>
            <a:r>
              <a:rPr lang="zh-CN" altLang="en-US" dirty="0"/>
              <a:t>演示</a:t>
            </a:r>
            <a:endParaRPr lang="zh-CN" altLang="en-US" dirty="0"/>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04</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项目</a:t>
            </a:r>
            <a:r>
              <a:rPr lang="zh-CN" altLang="en-US" dirty="0"/>
              <a:t>演示</a:t>
            </a:r>
            <a:endParaRPr lang="zh-CN" altLang="en-US" dirty="0"/>
          </a:p>
        </p:txBody>
      </p:sp>
      <p:pic>
        <p:nvPicPr>
          <p:cNvPr id="4" name="5.25演示视频_final">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2700" y="209550"/>
            <a:ext cx="12166600" cy="64389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1"/>
          </p:nvPr>
        </p:nvSpPr>
        <p:spPr/>
        <p:txBody>
          <a:bodyPr/>
          <a:lstStyle/>
          <a:p>
            <a:r>
              <a:rPr lang="zh-CN" altLang="en-US" spc="600" dirty="0"/>
              <a:t>感谢聆听</a:t>
            </a:r>
            <a:endParaRPr lang="zh-CN" altLang="en-US" spc="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6"/>
          <p:cNvSpPr/>
          <p:nvPr/>
        </p:nvSpPr>
        <p:spPr>
          <a:xfrm>
            <a:off x="4391660" y="1205865"/>
            <a:ext cx="3439795" cy="4783455"/>
          </a:xfrm>
          <a:prstGeom prst="roundRect">
            <a:avLst>
              <a:gd name="adj" fmla="val 0"/>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ctr"/>
          <a:p>
            <a:pPr algn="just"/>
            <a:endParaRPr lang="zh-CN" altLang="en-US" dirty="0"/>
          </a:p>
        </p:txBody>
      </p:sp>
      <p:sp>
        <p:nvSpPr>
          <p:cNvPr id="12" name="矩形: 圆角 6"/>
          <p:cNvSpPr/>
          <p:nvPr/>
        </p:nvSpPr>
        <p:spPr>
          <a:xfrm>
            <a:off x="8087995" y="1205865"/>
            <a:ext cx="3465830" cy="4783455"/>
          </a:xfrm>
          <a:prstGeom prst="roundRect">
            <a:avLst>
              <a:gd name="adj" fmla="val 0"/>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ctr"/>
          <a:p>
            <a:pPr algn="just"/>
            <a:endParaRPr lang="zh-CN" altLang="en-US" dirty="0"/>
          </a:p>
        </p:txBody>
      </p:sp>
      <p:sp>
        <p:nvSpPr>
          <p:cNvPr id="9" name="矩形: 圆角 6"/>
          <p:cNvSpPr/>
          <p:nvPr/>
        </p:nvSpPr>
        <p:spPr>
          <a:xfrm>
            <a:off x="655955" y="1205865"/>
            <a:ext cx="3479165" cy="4783455"/>
          </a:xfrm>
          <a:prstGeom prst="roundRect">
            <a:avLst>
              <a:gd name="adj" fmla="val 0"/>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ctr"/>
          <a:p>
            <a:pPr algn="just"/>
            <a:endParaRPr lang="zh-CN" altLang="en-US" dirty="0"/>
          </a:p>
        </p:txBody>
      </p:sp>
      <p:sp>
        <p:nvSpPr>
          <p:cNvPr id="5" name="文本占位符 4"/>
          <p:cNvSpPr>
            <a:spLocks noGrp="1"/>
          </p:cNvSpPr>
          <p:nvPr>
            <p:ph type="body" sz="quarter" idx="11"/>
          </p:nvPr>
        </p:nvSpPr>
        <p:spPr/>
        <p:txBody>
          <a:bodyPr/>
          <a:lstStyle/>
          <a:p>
            <a:r>
              <a:rPr lang="zh-CN" altLang="en-US" dirty="0"/>
              <a:t>背景</a:t>
            </a:r>
            <a:r>
              <a:rPr lang="zh-CN" altLang="en-US" dirty="0"/>
              <a:t>概述</a:t>
            </a:r>
            <a:endParaRPr lang="zh-CN" altLang="en-US" dirty="0"/>
          </a:p>
        </p:txBody>
      </p:sp>
      <p:sp>
        <p:nvSpPr>
          <p:cNvPr id="3" name="文本框 2"/>
          <p:cNvSpPr txBox="1"/>
          <p:nvPr/>
        </p:nvSpPr>
        <p:spPr>
          <a:xfrm>
            <a:off x="748665" y="3872230"/>
            <a:ext cx="3329305" cy="1476375"/>
          </a:xfrm>
          <a:prstGeom prst="rect">
            <a:avLst/>
          </a:prstGeom>
          <a:noFill/>
        </p:spPr>
        <p:txBody>
          <a:bodyPr wrap="square" rtlCol="0">
            <a:spAutoFit/>
          </a:bodyPr>
          <a:lstStyle/>
          <a:p>
            <a:pPr indent="0" algn="just">
              <a:lnSpc>
                <a:spcPct val="150000"/>
              </a:lnSpc>
              <a:buFont typeface="Arial" panose="020B0604020202020204" pitchFamily="34" charset="0"/>
              <a:buNone/>
            </a:pPr>
            <a:r>
              <a:rPr lang="zh-CN" altLang="en-US" sz="2000" b="1" dirty="0">
                <a:solidFill>
                  <a:schemeClr val="accent2"/>
                </a:solidFill>
              </a:rPr>
              <a:t>以深度学习为代表的人工智能技术的应用领域与商业化规模不断扩大</a:t>
            </a:r>
            <a:endParaRPr lang="zh-CN" altLang="en-US" sz="2000" b="1" dirty="0">
              <a:solidFill>
                <a:schemeClr val="accent2"/>
              </a:solidFill>
            </a:endParaRPr>
          </a:p>
        </p:txBody>
      </p:sp>
      <p:pic>
        <p:nvPicPr>
          <p:cNvPr id="2" name="图片 1" descr="知识产权"/>
          <p:cNvPicPr>
            <a:picLocks noChangeAspect="1"/>
          </p:cNvPicPr>
          <p:nvPr>
            <p:custDataLst>
              <p:tags r:id="rId1"/>
            </p:custDataLst>
          </p:nvPr>
        </p:nvPicPr>
        <p:blipFill>
          <a:blip r:embed="rId2"/>
          <a:srcRect l="4286" r="12295"/>
          <a:stretch>
            <a:fillRect/>
          </a:stretch>
        </p:blipFill>
        <p:spPr>
          <a:xfrm>
            <a:off x="4589145" y="1412240"/>
            <a:ext cx="3002915" cy="2057400"/>
          </a:xfrm>
          <a:prstGeom prst="rect">
            <a:avLst/>
          </a:prstGeom>
        </p:spPr>
      </p:pic>
      <p:pic>
        <p:nvPicPr>
          <p:cNvPr id="4" name="图片 3" descr="ai"/>
          <p:cNvPicPr>
            <a:picLocks noChangeAspect="1"/>
          </p:cNvPicPr>
          <p:nvPr>
            <p:custDataLst>
              <p:tags r:id="rId3"/>
            </p:custDataLst>
          </p:nvPr>
        </p:nvPicPr>
        <p:blipFill>
          <a:blip r:embed="rId4"/>
          <a:srcRect l="9120" r="7497"/>
          <a:stretch>
            <a:fillRect/>
          </a:stretch>
        </p:blipFill>
        <p:spPr>
          <a:xfrm>
            <a:off x="904240" y="1412240"/>
            <a:ext cx="3001645" cy="2057400"/>
          </a:xfrm>
          <a:prstGeom prst="rect">
            <a:avLst/>
          </a:prstGeom>
        </p:spPr>
      </p:pic>
      <p:sp>
        <p:nvSpPr>
          <p:cNvPr id="6" name="文本框 5"/>
          <p:cNvSpPr txBox="1"/>
          <p:nvPr/>
        </p:nvSpPr>
        <p:spPr>
          <a:xfrm>
            <a:off x="4426585" y="3872230"/>
            <a:ext cx="3326130" cy="1014730"/>
          </a:xfrm>
          <a:prstGeom prst="rect">
            <a:avLst/>
          </a:prstGeom>
          <a:noFill/>
        </p:spPr>
        <p:txBody>
          <a:bodyPr wrap="square" rtlCol="0" anchor="t">
            <a:spAutoFit/>
          </a:bodyPr>
          <a:p>
            <a:pPr indent="0" algn="just">
              <a:lnSpc>
                <a:spcPct val="150000"/>
              </a:lnSpc>
              <a:buFont typeface="Arial" panose="020B0604020202020204" pitchFamily="34" charset="0"/>
              <a:buNone/>
            </a:pPr>
            <a:r>
              <a:rPr lang="zh-CN" altLang="en-US" sz="2000" b="1" dirty="0">
                <a:solidFill>
                  <a:schemeClr val="accent2"/>
                </a:solidFill>
                <a:sym typeface="+mn-ea"/>
              </a:rPr>
              <a:t>在传统安全层面，仍面临着产权保护相关的问题</a:t>
            </a:r>
            <a:endParaRPr lang="zh-CN" altLang="en-US" sz="2000" b="1" dirty="0">
              <a:solidFill>
                <a:schemeClr val="accent2"/>
              </a:solidFill>
              <a:sym typeface="+mn-ea"/>
            </a:endParaRPr>
          </a:p>
        </p:txBody>
      </p:sp>
      <p:pic>
        <p:nvPicPr>
          <p:cNvPr id="11" name="图片 10" descr="模型"/>
          <p:cNvPicPr>
            <a:picLocks noChangeAspect="1"/>
          </p:cNvPicPr>
          <p:nvPr>
            <p:custDataLst>
              <p:tags r:id="rId5"/>
            </p:custDataLst>
          </p:nvPr>
        </p:nvPicPr>
        <p:blipFill>
          <a:blip r:embed="rId6"/>
          <a:srcRect l="4269" t="3434" r="5892" b="5590"/>
          <a:stretch>
            <a:fillRect/>
          </a:stretch>
        </p:blipFill>
        <p:spPr>
          <a:xfrm>
            <a:off x="8301355" y="1412240"/>
            <a:ext cx="3002400" cy="2057400"/>
          </a:xfrm>
          <a:prstGeom prst="rect">
            <a:avLst/>
          </a:prstGeom>
        </p:spPr>
      </p:pic>
      <p:sp>
        <p:nvSpPr>
          <p:cNvPr id="14" name="文本框 13"/>
          <p:cNvSpPr txBox="1"/>
          <p:nvPr/>
        </p:nvSpPr>
        <p:spPr>
          <a:xfrm>
            <a:off x="8148320" y="3872230"/>
            <a:ext cx="3291840" cy="2399665"/>
          </a:xfrm>
          <a:prstGeom prst="rect">
            <a:avLst/>
          </a:prstGeom>
          <a:noFill/>
        </p:spPr>
        <p:txBody>
          <a:bodyPr wrap="square" rtlCol="0">
            <a:spAutoFit/>
          </a:bodyPr>
          <a:p>
            <a:pPr indent="0" algn="just">
              <a:lnSpc>
                <a:spcPct val="150000"/>
              </a:lnSpc>
              <a:buFont typeface="Arial" panose="020B0604020202020204" pitchFamily="34" charset="0"/>
              <a:buNone/>
            </a:pPr>
            <a:r>
              <a:rPr lang="zh-CN" altLang="en-US" sz="2000" b="1" dirty="0">
                <a:solidFill>
                  <a:schemeClr val="accent2"/>
                </a:solidFill>
              </a:rPr>
              <a:t>模型训练</a:t>
            </a:r>
            <a:r>
              <a:rPr lang="zh-CN" altLang="en-US" sz="2000" b="1" dirty="0">
                <a:solidFill>
                  <a:schemeClr val="accent2"/>
                </a:solidFill>
                <a:sym typeface="+mn-ea"/>
              </a:rPr>
              <a:t>需要模型设计、采集数据、范围调参等大量的工作，其价值、</a:t>
            </a:r>
            <a:r>
              <a:rPr lang="en-US" altLang="zh-CN" sz="2000" b="1" dirty="0">
                <a:solidFill>
                  <a:schemeClr val="accent2"/>
                </a:solidFill>
                <a:sym typeface="+mn-ea"/>
              </a:rPr>
              <a:t> </a:t>
            </a:r>
            <a:r>
              <a:rPr lang="zh-CN" altLang="en-US" sz="2000" b="1" dirty="0">
                <a:solidFill>
                  <a:schemeClr val="accent2"/>
                </a:solidFill>
                <a:sym typeface="+mn-ea"/>
              </a:rPr>
              <a:t>版权理应得到充分的保护</a:t>
            </a:r>
            <a:endParaRPr lang="zh-CN" altLang="en-US" sz="2000" b="1" dirty="0">
              <a:solidFill>
                <a:schemeClr val="accent2"/>
              </a:solidFill>
            </a:endParaRPr>
          </a:p>
          <a:p>
            <a:pPr indent="0" algn="ctr">
              <a:lnSpc>
                <a:spcPct val="150000"/>
              </a:lnSpc>
              <a:buFont typeface="Arial" panose="020B0604020202020204" pitchFamily="34" charset="0"/>
              <a:buNone/>
            </a:pPr>
            <a:endParaRPr lang="zh-CN" altLang="en-US" sz="2000" b="1" dirty="0">
              <a:solidFill>
                <a:schemeClr val="accen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功能需求</a:t>
            </a:r>
            <a:endParaRPr lang="zh-CN" altLang="en-US" dirty="0"/>
          </a:p>
        </p:txBody>
      </p:sp>
      <p:sp>
        <p:nvSpPr>
          <p:cNvPr id="2" name="文本框 1"/>
          <p:cNvSpPr txBox="1"/>
          <p:nvPr/>
        </p:nvSpPr>
        <p:spPr>
          <a:xfrm>
            <a:off x="1075055" y="1331595"/>
            <a:ext cx="9524365" cy="4154170"/>
          </a:xfrm>
          <a:prstGeom prst="rect">
            <a:avLst/>
          </a:prstGeom>
          <a:noFill/>
        </p:spPr>
        <p:txBody>
          <a:bodyPr wrap="square" rtlCol="0" anchor="t">
            <a:spAutoFit/>
          </a:bodyPr>
          <a:p>
            <a:pPr algn="just">
              <a:lnSpc>
                <a:spcPct val="150000"/>
              </a:lnSpc>
            </a:pPr>
            <a:r>
              <a:rPr lang="zh-CN" altLang="en-US" sz="2400" b="1" dirty="0">
                <a:solidFill>
                  <a:schemeClr val="accent2"/>
                </a:solidFill>
              </a:rPr>
              <a:t>作为一种特殊的数据形式，深度学习模型的版权保护和普通数据的版权保护要求相比有一定的不同之处，具体可总结为以下四个方面：</a:t>
            </a:r>
            <a:endParaRPr lang="zh-CN" altLang="en-US" sz="2400" b="1" dirty="0">
              <a:solidFill>
                <a:schemeClr val="accent2"/>
              </a:solidFill>
            </a:endParaRPr>
          </a:p>
          <a:p>
            <a:pPr marL="342900" indent="-342900" algn="just">
              <a:lnSpc>
                <a:spcPct val="200000"/>
              </a:lnSpc>
              <a:buFont typeface="Wingdings" panose="05000000000000000000" charset="0"/>
              <a:buChar char="ü"/>
            </a:pPr>
            <a:r>
              <a:rPr lang="zh-CN" altLang="en-US" sz="2400" b="1" dirty="0">
                <a:solidFill>
                  <a:schemeClr val="accent1"/>
                </a:solidFill>
              </a:rPr>
              <a:t>功能不变性</a:t>
            </a:r>
            <a:endParaRPr lang="zh-CN" altLang="en-US" sz="2400" b="1" dirty="0">
              <a:solidFill>
                <a:schemeClr val="accent1"/>
              </a:solidFill>
            </a:endParaRPr>
          </a:p>
          <a:p>
            <a:pPr marL="342900" indent="-342900" algn="just">
              <a:lnSpc>
                <a:spcPct val="200000"/>
              </a:lnSpc>
              <a:buFont typeface="Wingdings" panose="05000000000000000000" charset="0"/>
              <a:buChar char="ü"/>
            </a:pPr>
            <a:r>
              <a:rPr lang="zh-CN" altLang="en-US" sz="2400" b="1" dirty="0">
                <a:solidFill>
                  <a:schemeClr val="accent1"/>
                </a:solidFill>
              </a:rPr>
              <a:t>鲁棒性</a:t>
            </a:r>
            <a:endParaRPr lang="zh-CN" altLang="en-US" sz="2400" b="1" dirty="0">
              <a:solidFill>
                <a:schemeClr val="accent1"/>
              </a:solidFill>
            </a:endParaRPr>
          </a:p>
          <a:p>
            <a:pPr marL="342900" indent="-342900" algn="just">
              <a:lnSpc>
                <a:spcPct val="200000"/>
              </a:lnSpc>
              <a:buFont typeface="Wingdings" panose="05000000000000000000" charset="0"/>
              <a:buChar char="ü"/>
            </a:pPr>
            <a:r>
              <a:rPr lang="zh-CN" altLang="en-US" sz="2400" b="1" dirty="0">
                <a:solidFill>
                  <a:schemeClr val="accent1"/>
                </a:solidFill>
              </a:rPr>
              <a:t>安全性</a:t>
            </a:r>
            <a:endParaRPr lang="zh-CN" altLang="en-US" sz="2400" b="1" dirty="0">
              <a:solidFill>
                <a:schemeClr val="accent1"/>
              </a:solidFill>
            </a:endParaRPr>
          </a:p>
          <a:p>
            <a:pPr marL="342900" indent="-342900" algn="just">
              <a:lnSpc>
                <a:spcPct val="200000"/>
              </a:lnSpc>
              <a:buFont typeface="Wingdings" panose="05000000000000000000" charset="0"/>
              <a:buChar char="ü"/>
            </a:pPr>
            <a:r>
              <a:rPr lang="zh-CN" altLang="en-US" sz="2400" b="1" dirty="0">
                <a:solidFill>
                  <a:schemeClr val="accent1"/>
                </a:solidFill>
              </a:rPr>
              <a:t>计算复杂度</a:t>
            </a:r>
            <a:endParaRPr lang="zh-CN" altLang="en-US" sz="2400" b="1" dirty="0">
              <a:solidFill>
                <a:schemeClr val="accent1"/>
              </a:solidFill>
            </a:endParaRPr>
          </a:p>
        </p:txBody>
      </p:sp>
      <p:sp>
        <p:nvSpPr>
          <p:cNvPr id="4" name="右箭头 3"/>
          <p:cNvSpPr/>
          <p:nvPr/>
        </p:nvSpPr>
        <p:spPr>
          <a:xfrm>
            <a:off x="4079240" y="3632200"/>
            <a:ext cx="2155190" cy="885190"/>
          </a:xfrm>
          <a:prstGeom prst="rightArrow">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6965950" y="3782695"/>
            <a:ext cx="3840480" cy="583565"/>
          </a:xfrm>
          <a:prstGeom prst="rect">
            <a:avLst/>
          </a:prstGeom>
          <a:noFill/>
        </p:spPr>
        <p:txBody>
          <a:bodyPr wrap="none" rtlCol="0" anchor="t">
            <a:spAutoFit/>
          </a:bodyPr>
          <a:p>
            <a:r>
              <a:rPr lang="zh-CN" altLang="en-US" sz="3200" b="1" dirty="0">
                <a:solidFill>
                  <a:schemeClr val="accent1"/>
                </a:solidFill>
                <a:sym typeface="+mn-ea"/>
              </a:rPr>
              <a:t>基于水印的模型保护</a:t>
            </a:r>
            <a:endParaRPr lang="zh-CN" altLang="en-US" sz="3200" b="1" dirty="0">
              <a:solidFill>
                <a:schemeClr val="accent1"/>
              </a:solidFill>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现状</a:t>
            </a:r>
            <a:r>
              <a:rPr lang="en-US" altLang="zh-CN" dirty="0"/>
              <a:t> &amp; </a:t>
            </a:r>
            <a:r>
              <a:rPr lang="zh-CN" altLang="en-US" dirty="0"/>
              <a:t>问题</a:t>
            </a:r>
            <a:endParaRPr lang="zh-CN" altLang="en-US" dirty="0"/>
          </a:p>
        </p:txBody>
      </p:sp>
      <p:sp>
        <p:nvSpPr>
          <p:cNvPr id="4" name="文本框 3"/>
          <p:cNvSpPr txBox="1"/>
          <p:nvPr/>
        </p:nvSpPr>
        <p:spPr>
          <a:xfrm>
            <a:off x="1075055" y="1285240"/>
            <a:ext cx="9779000" cy="2122805"/>
          </a:xfrm>
          <a:prstGeom prst="rect">
            <a:avLst/>
          </a:prstGeom>
          <a:noFill/>
        </p:spPr>
        <p:txBody>
          <a:bodyPr wrap="square" rtlCol="0">
            <a:spAutoFit/>
          </a:bodyPr>
          <a:p>
            <a:pPr marL="342900" indent="-342900">
              <a:lnSpc>
                <a:spcPct val="150000"/>
              </a:lnSpc>
              <a:buFont typeface="Wingdings" panose="05000000000000000000" charset="0"/>
              <a:buChar char="Ø"/>
            </a:pPr>
            <a:r>
              <a:rPr lang="zh-CN" altLang="en-US" sz="2400" b="1" dirty="0">
                <a:solidFill>
                  <a:schemeClr val="accent2"/>
                </a:solidFill>
              </a:rPr>
              <a:t>深度学习模型相关的水印算法更多停留在理论和实验</a:t>
            </a:r>
            <a:r>
              <a:rPr lang="zh-CN" altLang="en-US" sz="2400" b="1" dirty="0">
                <a:solidFill>
                  <a:schemeClr val="accent2"/>
                </a:solidFill>
              </a:rPr>
              <a:t>测试阶段，缺乏实际的使用。</a:t>
            </a:r>
            <a:endParaRPr lang="zh-CN" altLang="en-US" sz="2400" b="1" dirty="0">
              <a:solidFill>
                <a:schemeClr val="accent2"/>
              </a:solidFill>
            </a:endParaRPr>
          </a:p>
          <a:p>
            <a:pPr marL="342900" indent="-342900">
              <a:lnSpc>
                <a:spcPct val="250000"/>
              </a:lnSpc>
              <a:buFont typeface="Wingdings" panose="05000000000000000000" charset="0"/>
              <a:buChar char="Ø"/>
            </a:pPr>
            <a:r>
              <a:rPr lang="zh-CN" altLang="en-US" sz="2400" b="1" dirty="0">
                <a:solidFill>
                  <a:schemeClr val="accent2"/>
                </a:solidFill>
              </a:rPr>
              <a:t>模型所有权的管理不够规范</a:t>
            </a:r>
            <a:endParaRPr lang="zh-CN" altLang="en-US" sz="2400" b="1" dirty="0">
              <a:solidFill>
                <a:schemeClr val="accen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项目意义</a:t>
            </a:r>
            <a:endParaRPr lang="zh-CN" altLang="en-US" dirty="0"/>
          </a:p>
        </p:txBody>
      </p:sp>
      <p:sp>
        <p:nvSpPr>
          <p:cNvPr id="3" name="文本框 2"/>
          <p:cNvSpPr txBox="1"/>
          <p:nvPr/>
        </p:nvSpPr>
        <p:spPr>
          <a:xfrm>
            <a:off x="922020" y="1226185"/>
            <a:ext cx="10347325" cy="1753235"/>
          </a:xfrm>
          <a:prstGeom prst="rect">
            <a:avLst/>
          </a:prstGeom>
          <a:noFill/>
        </p:spPr>
        <p:txBody>
          <a:bodyPr wrap="square" rtlCol="0">
            <a:spAutoFit/>
          </a:bodyPr>
          <a:lstStyle/>
          <a:p>
            <a:pPr indent="0" algn="just">
              <a:lnSpc>
                <a:spcPct val="150000"/>
              </a:lnSpc>
              <a:buFont typeface="Arial" panose="020B0604020202020204" pitchFamily="34" charset="0"/>
              <a:buNone/>
            </a:pPr>
            <a:r>
              <a:rPr lang="zh-CN" altLang="en-US" sz="2400" b="1" dirty="0">
                <a:solidFill>
                  <a:schemeClr val="accent2"/>
                </a:solidFill>
              </a:rPr>
              <a:t>基于当下模型商业化的趋势和诸多现实的需求，我们旨在搭建一个</a:t>
            </a:r>
            <a:r>
              <a:rPr lang="zh-CN" altLang="en-US" sz="2400" b="1" dirty="0">
                <a:solidFill>
                  <a:schemeClr val="accent1"/>
                </a:solidFill>
              </a:rPr>
              <a:t>基于水印算法的深度学习模型版权保护平台</a:t>
            </a:r>
            <a:r>
              <a:rPr lang="zh-CN" altLang="en-US" sz="2400" b="1" dirty="0">
                <a:solidFill>
                  <a:schemeClr val="accent2"/>
                </a:solidFill>
              </a:rPr>
              <a:t>，为需要对模型实施版权保护的用户提供高效的水印加注方案，并且能够对侵犯版权的行为做出客观的裁决。</a:t>
            </a:r>
            <a:endParaRPr lang="zh-CN" altLang="en-US" sz="2400" b="1" dirty="0">
              <a:solidFill>
                <a:schemeClr val="accent2"/>
              </a:solidFill>
            </a:endParaRPr>
          </a:p>
        </p:txBody>
      </p:sp>
      <p:pic>
        <p:nvPicPr>
          <p:cNvPr id="2" name="图片 1" descr="20b9cd84b1fc1bc4df7ea7410ef30f4"/>
          <p:cNvPicPr>
            <a:picLocks noChangeAspect="1"/>
          </p:cNvPicPr>
          <p:nvPr/>
        </p:nvPicPr>
        <p:blipFill>
          <a:blip r:embed="rId1"/>
          <a:stretch>
            <a:fillRect/>
          </a:stretch>
        </p:blipFill>
        <p:spPr>
          <a:xfrm>
            <a:off x="2954655" y="3383915"/>
            <a:ext cx="6283325" cy="24923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38874" y="2531408"/>
            <a:ext cx="5648325" cy="775349"/>
          </a:xfrm>
        </p:spPr>
        <p:txBody>
          <a:bodyPr/>
          <a:lstStyle/>
          <a:p>
            <a:r>
              <a:rPr lang="zh-CN" altLang="en-US" dirty="0"/>
              <a:t>协作</a:t>
            </a:r>
            <a:r>
              <a:rPr lang="zh-CN" altLang="en-US" dirty="0"/>
              <a:t>分工</a:t>
            </a:r>
            <a:endParaRPr lang="zh-CN" altLang="en-US" dirty="0"/>
          </a:p>
        </p:txBody>
      </p:sp>
      <p:sp>
        <p:nvSpPr>
          <p:cNvPr id="5" name="文本占位符 4"/>
          <p:cNvSpPr>
            <a:spLocks noGrp="1"/>
          </p:cNvSpPr>
          <p:nvPr>
            <p:ph type="body" sz="quarter" idx="11"/>
          </p:nvPr>
        </p:nvSpPr>
        <p:spPr>
          <a:xfrm>
            <a:off x="6238875" y="3883025"/>
            <a:ext cx="2992755" cy="1778635"/>
          </a:xfrm>
        </p:spPr>
        <p:txBody>
          <a:bodyPr/>
          <a:lstStyle/>
          <a:p>
            <a:pPr marL="342900" indent="-342900">
              <a:lnSpc>
                <a:spcPct val="150000"/>
              </a:lnSpc>
              <a:buFont typeface="Wingdings" panose="05000000000000000000" charset="0"/>
              <a:buChar char="Ø"/>
            </a:pPr>
            <a:r>
              <a:rPr lang="zh-CN" altLang="en-US" sz="3200" b="1" dirty="0">
                <a:solidFill>
                  <a:schemeClr val="accent1"/>
                </a:solidFill>
              </a:rPr>
              <a:t>人员分工</a:t>
            </a:r>
            <a:endParaRPr lang="zh-CN" altLang="en-US" sz="3200" b="1" dirty="0">
              <a:solidFill>
                <a:schemeClr val="accent1"/>
              </a:solidFill>
            </a:endParaRPr>
          </a:p>
          <a:p>
            <a:pPr marL="342900" indent="-342900" algn="just">
              <a:lnSpc>
                <a:spcPct val="150000"/>
              </a:lnSpc>
              <a:buClrTx/>
              <a:buSzTx/>
              <a:buFont typeface="Wingdings" panose="05000000000000000000" charset="0"/>
              <a:buChar char="Ø"/>
            </a:pPr>
            <a:r>
              <a:rPr lang="zh-CN" altLang="en-US" sz="3200" b="1" dirty="0"/>
              <a:t>开发协作</a:t>
            </a:r>
            <a:endParaRPr lang="zh-CN" altLang="en-US" sz="3200" b="1"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02</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6729" r="6729"/>
          <a:stretch>
            <a:fillRect/>
          </a:stretch>
        </p:blip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人员</a:t>
            </a:r>
            <a:r>
              <a:rPr lang="zh-CN" altLang="en-US" dirty="0"/>
              <a:t>分工</a:t>
            </a:r>
            <a:endParaRPr lang="zh-CN" altLang="en-US" dirty="0"/>
          </a:p>
        </p:txBody>
      </p:sp>
      <p:sp>
        <p:nvSpPr>
          <p:cNvPr id="4" name="文本框 3"/>
          <p:cNvSpPr txBox="1"/>
          <p:nvPr/>
        </p:nvSpPr>
        <p:spPr>
          <a:xfrm>
            <a:off x="1075055" y="1285240"/>
            <a:ext cx="9779000" cy="3046095"/>
          </a:xfrm>
          <a:prstGeom prst="rect">
            <a:avLst/>
          </a:prstGeom>
          <a:noFill/>
        </p:spPr>
        <p:txBody>
          <a:bodyPr wrap="square" rtlCol="0">
            <a:spAutoFit/>
          </a:bodyPr>
          <a:p>
            <a:pPr marL="342900" indent="-342900">
              <a:lnSpc>
                <a:spcPct val="200000"/>
              </a:lnSpc>
              <a:buFont typeface="Wingdings" panose="05000000000000000000" charset="0"/>
              <a:buChar char="ü"/>
            </a:pPr>
            <a:r>
              <a:rPr lang="zh-CN" altLang="en-US" sz="2400" b="1" dirty="0">
                <a:solidFill>
                  <a:schemeClr val="accent1"/>
                </a:solidFill>
              </a:rPr>
              <a:t>算法实现：</a:t>
            </a:r>
            <a:r>
              <a:rPr lang="zh-CN" altLang="en-US" sz="2400" b="1" dirty="0">
                <a:solidFill>
                  <a:schemeClr val="accent2"/>
                </a:solidFill>
              </a:rPr>
              <a:t>章杭炜、李佳露、</a:t>
            </a:r>
            <a:r>
              <a:rPr lang="zh-CN" altLang="en-US" sz="2400" b="1" dirty="0">
                <a:solidFill>
                  <a:schemeClr val="accent2"/>
                </a:solidFill>
              </a:rPr>
              <a:t>罗书卿</a:t>
            </a:r>
            <a:endParaRPr lang="zh-CN" altLang="en-US" sz="2400" b="1" dirty="0">
              <a:solidFill>
                <a:schemeClr val="accent2"/>
              </a:solidFill>
            </a:endParaRPr>
          </a:p>
          <a:p>
            <a:pPr marL="342900" indent="-342900">
              <a:lnSpc>
                <a:spcPct val="200000"/>
              </a:lnSpc>
              <a:buFont typeface="Wingdings" panose="05000000000000000000" charset="0"/>
              <a:buChar char="ü"/>
            </a:pPr>
            <a:r>
              <a:rPr lang="zh-CN" altLang="en-US" sz="2400" b="1" dirty="0">
                <a:solidFill>
                  <a:schemeClr val="accent1"/>
                </a:solidFill>
              </a:rPr>
              <a:t>前端搭建：</a:t>
            </a:r>
            <a:r>
              <a:rPr lang="zh-CN" altLang="en-US" sz="2400" b="1" dirty="0">
                <a:solidFill>
                  <a:schemeClr val="accent2"/>
                </a:solidFill>
              </a:rPr>
              <a:t>张卓萌、</a:t>
            </a:r>
            <a:r>
              <a:rPr lang="zh-CN" altLang="en-US" sz="2400" b="1" dirty="0">
                <a:solidFill>
                  <a:schemeClr val="accent2"/>
                </a:solidFill>
              </a:rPr>
              <a:t>蔡锶维</a:t>
            </a:r>
            <a:endParaRPr lang="zh-CN" altLang="en-US" sz="2400" b="1" dirty="0">
              <a:solidFill>
                <a:schemeClr val="accent2"/>
              </a:solidFill>
            </a:endParaRPr>
          </a:p>
          <a:p>
            <a:pPr marL="342900" indent="-342900">
              <a:lnSpc>
                <a:spcPct val="200000"/>
              </a:lnSpc>
              <a:buFont typeface="Wingdings" panose="05000000000000000000" charset="0"/>
              <a:buChar char="ü"/>
            </a:pPr>
            <a:r>
              <a:rPr lang="zh-CN" altLang="en-US" sz="2400" b="1" dirty="0">
                <a:solidFill>
                  <a:schemeClr val="accent1"/>
                </a:solidFill>
              </a:rPr>
              <a:t>后端搭建：</a:t>
            </a:r>
            <a:r>
              <a:rPr lang="zh-CN" altLang="en-US" sz="2400" b="1" dirty="0">
                <a:solidFill>
                  <a:schemeClr val="accent2"/>
                </a:solidFill>
              </a:rPr>
              <a:t>朱文</a:t>
            </a:r>
            <a:r>
              <a:rPr lang="zh-CN" altLang="en-US" sz="2400" b="1" dirty="0">
                <a:solidFill>
                  <a:schemeClr val="accent2"/>
                </a:solidFill>
              </a:rPr>
              <a:t>骏、</a:t>
            </a:r>
            <a:r>
              <a:rPr lang="zh-CN" altLang="en-US" sz="2400" b="1" dirty="0">
                <a:solidFill>
                  <a:schemeClr val="accent2"/>
                </a:solidFill>
              </a:rPr>
              <a:t>张昊</a:t>
            </a:r>
            <a:endParaRPr lang="zh-CN" altLang="en-US" sz="2400" b="1" dirty="0">
              <a:solidFill>
                <a:schemeClr val="accent2"/>
              </a:solidFill>
            </a:endParaRPr>
          </a:p>
          <a:p>
            <a:pPr marL="342900" indent="-342900">
              <a:lnSpc>
                <a:spcPct val="200000"/>
              </a:lnSpc>
              <a:buFont typeface="Wingdings" panose="05000000000000000000" charset="0"/>
              <a:buChar char="ü"/>
            </a:pPr>
            <a:r>
              <a:rPr lang="zh-CN" altLang="en-US" sz="2400" b="1" dirty="0">
                <a:solidFill>
                  <a:schemeClr val="accent1"/>
                </a:solidFill>
              </a:rPr>
              <a:t>交互测试：</a:t>
            </a:r>
            <a:r>
              <a:rPr lang="zh-CN" altLang="en-US" sz="2400" b="1" dirty="0">
                <a:solidFill>
                  <a:schemeClr val="accent2"/>
                </a:solidFill>
              </a:rPr>
              <a:t>张卓萌</a:t>
            </a:r>
            <a:endParaRPr lang="zh-CN" altLang="en-US" sz="2400" b="1" dirty="0">
              <a:solidFill>
                <a:schemeClr val="accent2"/>
              </a:solidFill>
            </a:endParaRPr>
          </a:p>
        </p:txBody>
      </p:sp>
    </p:spTree>
  </p:cSld>
  <p:clrMapOvr>
    <a:masterClrMapping/>
  </p:clrMapOvr>
</p:sld>
</file>

<file path=ppt/tags/tag1.xml><?xml version="1.0" encoding="utf-8"?>
<p:tagLst xmlns:p="http://schemas.openxmlformats.org/presentationml/2006/main">
  <p:tag name="KSO_WM_UNIT_PLACING_PICTURE_USER_VIEWPORT" val="{&quot;height&quot;:4211.473388671875,&quot;width&quot;:7370.0787353515625}"/>
</p:tagLst>
</file>

<file path=ppt/tags/tag10.xml><?xml version="1.0" encoding="utf-8"?>
<p:tagLst xmlns:p="http://schemas.openxmlformats.org/presentationml/2006/main">
  <p:tag name="KSO_WM_MEDIACOVER_FLAG" val="1"/>
  <p:tag name="KSO_WM_UNIT_MEDIACOVER_BTN_STATE" val="1"/>
  <p:tag name="KSO_WM_UNIT_MEDIACOVER_BTNRECT" val="9238*4728*682*682"/>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11.xml><?xml version="1.0" encoding="utf-8"?>
<p:tagLst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COMMONDATA" val="eyJoZGlkIjoiMTJhY2MxOTI5NWViOGQ5YzU5MWJkYTNmNmM0ZWM2NDUifQ=="/>
</p:tagLst>
</file>

<file path=ppt/tags/tag2.xml><?xml version="1.0" encoding="utf-8"?>
<p:tagLst xmlns:p="http://schemas.openxmlformats.org/presentationml/2006/main">
  <p:tag name="KSO_WM_UNIT_PLACING_PICTURE_USER_VIEWPORT" val="{&quot;height&quot;:4211.473388671875,&quot;width&quot;:7370.0787353515625}"/>
</p:tagLst>
</file>

<file path=ppt/tags/tag3.xml><?xml version="1.0" encoding="utf-8"?>
<p:tagLst xmlns:p="http://schemas.openxmlformats.org/presentationml/2006/main">
  <p:tag name="KSO_WM_UNIT_PLACING_PICTURE_USER_VIEWPORT" val="{&quot;height&quot;:10800,&quot;width&quot;:17373}"/>
</p:tagLst>
</file>

<file path=ppt/tags/tag4.xml><?xml version="1.0" encoding="utf-8"?>
<p:tagLst xmlns:p="http://schemas.openxmlformats.org/presentationml/2006/main">
  <p:tag name="KSO_WM_UNIT_PLACING_PICTURE_USER_VIEWPORT" val="{&quot;height&quot;:8025,&quot;width&quot;:12765}"/>
</p:tagLst>
</file>

<file path=ppt/tags/tag5.xml><?xml version="1.0" encoding="utf-8"?>
<p:tagLst xmlns:p="http://schemas.openxmlformats.org/presentationml/2006/main">
  <p:tag name="TABLE_ENDDRAG_ORIGIN_RECT" val="453*46"/>
  <p:tag name="TABLE_ENDDRAG_RECT" val="17*196*453*46"/>
</p:tagLst>
</file>

<file path=ppt/tags/tag6.xml><?xml version="1.0" encoding="utf-8"?>
<p:tagLst xmlns:p="http://schemas.openxmlformats.org/presentationml/2006/main">
  <p:tag name="TABLE_ENDDRAG_ORIGIN_RECT" val="453*46"/>
  <p:tag name="TABLE_ENDDRAG_RECT" val="17*196*453*46"/>
</p:tagLst>
</file>

<file path=ppt/tags/tag7.xml><?xml version="1.0" encoding="utf-8"?>
<p:tagLst xmlns:p="http://schemas.openxmlformats.org/presentationml/2006/main">
  <p:tag name="TABLE_ENDDRAG_ORIGIN_RECT" val="453*46"/>
  <p:tag name="TABLE_ENDDRAG_RECT" val="17*196*453*46"/>
</p:tagLst>
</file>

<file path=ppt/tags/tag8.xml><?xml version="1.0" encoding="utf-8"?>
<p:tagLst xmlns:p="http://schemas.openxmlformats.org/presentationml/2006/main">
  <p:tag name="TABLE_ENDDRAG_ORIGIN_RECT" val="453*46"/>
  <p:tag name="TABLE_ENDDRAG_RECT" val="17*196*453*46"/>
</p:tagLst>
</file>

<file path=ppt/tags/tag9.xml><?xml version="1.0" encoding="utf-8"?>
<p:tagLst xmlns:p="http://schemas.openxmlformats.org/presentationml/2006/main">
  <p:tag name="KSO_WM_UNIT_TABLE_BEAUTIFY" val="smartTable{afde276e-1d58-4eab-9c04-aecf15cdc7d0}"/>
  <p:tag name="TABLE_ENDDRAG_ORIGIN_RECT" val="446*252"/>
  <p:tag name="TABLE_ENDDRAG_RECT" val="27*141*446*252"/>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2242</Words>
  <Application>WPS 演示</Application>
  <PresentationFormat>宽屏</PresentationFormat>
  <Paragraphs>441</Paragraphs>
  <Slides>37</Slides>
  <Notes>2</Notes>
  <HiddenSlides>0</HiddenSlides>
  <MMClips>0</MMClips>
  <ScaleCrop>false</ScaleCrop>
  <HeadingPairs>
    <vt:vector size="6" baseType="variant">
      <vt:variant>
        <vt:lpstr>已用的字体</vt:lpstr>
      </vt:variant>
      <vt:variant>
        <vt:i4>11</vt:i4>
      </vt:variant>
      <vt:variant>
        <vt:lpstr>主题</vt:lpstr>
      </vt:variant>
      <vt:variant>
        <vt:i4>8</vt:i4>
      </vt:variant>
      <vt:variant>
        <vt:lpstr>幻灯片标题</vt:lpstr>
      </vt:variant>
      <vt:variant>
        <vt:i4>37</vt:i4>
      </vt:variant>
    </vt:vector>
  </HeadingPairs>
  <TitlesOfParts>
    <vt:vector size="56" baseType="lpstr">
      <vt:lpstr>Arial</vt:lpstr>
      <vt:lpstr>宋体</vt:lpstr>
      <vt:lpstr>Wingdings</vt:lpstr>
      <vt:lpstr>Segoe UI Light</vt:lpstr>
      <vt:lpstr>微软雅黑</vt:lpstr>
      <vt:lpstr>Calibri</vt:lpstr>
      <vt:lpstr>等线</vt:lpstr>
      <vt:lpstr>Segoe UI</vt:lpstr>
      <vt:lpstr>Wingdings</vt:lpstr>
      <vt:lpstr>Arial Unicode MS</vt:lpstr>
      <vt:lpstr>Century Gothic</vt:lpstr>
      <vt:lpstr>Office 主题​​</vt:lpstr>
      <vt:lpstr>1_OfficePLUS</vt:lpstr>
      <vt:lpstr>1_Office 主题​​</vt:lpstr>
      <vt:lpstr>2_Office 主题​​</vt:lpstr>
      <vt:lpstr>5_Office 主题​​</vt:lpstr>
      <vt:lpstr>6_Office 主题​​</vt:lpstr>
      <vt:lpstr>4_Office 主题​​</vt:lpstr>
      <vt:lpstr>7_Office 主题​​</vt:lpstr>
      <vt:lpstr>深度学习模型版权保护平台</vt:lpstr>
      <vt:lpstr>PowerPoint 演示文稿</vt:lpstr>
      <vt:lpstr>需求分析</vt:lpstr>
      <vt:lpstr>PowerPoint 演示文稿</vt:lpstr>
      <vt:lpstr>PowerPoint 演示文稿</vt:lpstr>
      <vt:lpstr>PowerPoint 演示文稿</vt:lpstr>
      <vt:lpstr>PowerPoint 演示文稿</vt:lpstr>
      <vt:lpstr>协作分工</vt:lpstr>
      <vt:lpstr>PowerPoint 演示文稿</vt:lpstr>
      <vt:lpstr>协作分工</vt:lpstr>
      <vt:lpstr>PowerPoint 演示文稿</vt:lpstr>
      <vt:lpstr>PowerPoint 演示文稿</vt:lpstr>
      <vt:lpstr>PowerPoint 演示文稿</vt:lpstr>
      <vt:lpstr>PowerPoint 演示文稿</vt:lpstr>
      <vt:lpstr>项目设计</vt:lpstr>
      <vt:lpstr>PowerPoint 演示文稿</vt:lpstr>
      <vt:lpstr>PowerPoint 演示文稿</vt:lpstr>
      <vt:lpstr>项目设计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项目设计</vt:lpstr>
      <vt:lpstr>PowerPoint 演示文稿</vt:lpstr>
      <vt:lpstr>PowerPoint 演示文稿</vt:lpstr>
      <vt:lpstr>PowerPoint 演示文稿</vt:lpstr>
      <vt:lpstr>PowerPoint 演示文稿</vt:lpstr>
      <vt:lpstr>PowerPoint 演示文稿</vt:lpstr>
      <vt:lpstr>PowerPoint 演示文稿</vt:lpstr>
      <vt:lpstr>项目演示</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萌萌</cp:lastModifiedBy>
  <cp:revision>217</cp:revision>
  <dcterms:created xsi:type="dcterms:W3CDTF">2019-01-23T14:14:00Z</dcterms:created>
  <dcterms:modified xsi:type="dcterms:W3CDTF">2022-05-26T16:05:36Z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F993849404E54D31AEC202580D3CB186</vt:lpwstr>
  </property>
  <property fmtid="{D5CDD505-2E9C-101B-9397-08002B2CF9AE}" pid="12" name="KSOProductBuildVer">
    <vt:lpwstr>2052-11.1.0.11744</vt:lpwstr>
  </property>
</Properties>
</file>